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2" r:id="rId2"/>
    <p:sldId id="263" r:id="rId3"/>
    <p:sldId id="270" r:id="rId4"/>
    <p:sldId id="256" r:id="rId5"/>
    <p:sldId id="257" r:id="rId6"/>
    <p:sldId id="273" r:id="rId7"/>
    <p:sldId id="261" r:id="rId8"/>
    <p:sldId id="264" r:id="rId9"/>
    <p:sldId id="272" r:id="rId10"/>
    <p:sldId id="265" r:id="rId11"/>
    <p:sldId id="269" r:id="rId12"/>
    <p:sldId id="266" r:id="rId13"/>
    <p:sldId id="271"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ana" initials="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251" autoAdjust="0"/>
  </p:normalViewPr>
  <p:slideViewPr>
    <p:cSldViewPr snapToGrid="0">
      <p:cViewPr varScale="1">
        <p:scale>
          <a:sx n="64" d="100"/>
          <a:sy n="64" d="100"/>
        </p:scale>
        <p:origin x="31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B647F-42DF-4100-9AAC-B37B1224C421}" type="datetimeFigureOut">
              <a:rPr lang="en-ZA" smtClean="0"/>
              <a:t>2015-09-16</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488F0-D889-43A6-A8F1-B01B438050F9}" type="slidenum">
              <a:rPr lang="en-ZA" smtClean="0"/>
              <a:t>‹#›</a:t>
            </a:fld>
            <a:endParaRPr lang="en-ZA" dirty="0"/>
          </a:p>
        </p:txBody>
      </p:sp>
    </p:spTree>
    <p:extLst>
      <p:ext uri="{BB962C8B-B14F-4D97-AF65-F5344CB8AC3E}">
        <p14:creationId xmlns:p14="http://schemas.microsoft.com/office/powerpoint/2010/main" val="396438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371600" y="1143000"/>
            <a:ext cx="4114800" cy="3086100"/>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112753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0600" y="612140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AB6CDE10-C9FA-49F1-90D0-50A21CFA6D40}" type="datetime1">
              <a:rPr lang="en-US" smtClean="0">
                <a:solidFill>
                  <a:prstClr val="black"/>
                </a:solidFill>
                <a:ea typeface="ＭＳ Ｐゴシック" pitchFamily="34" charset="-128"/>
              </a:rPr>
              <a:pPr defTabSz="342892" fontAlgn="base">
                <a:spcBef>
                  <a:spcPct val="0"/>
                </a:spcBef>
                <a:spcAft>
                  <a:spcPct val="0"/>
                </a:spcAft>
                <a:defRPr/>
              </a:pPr>
              <a:t>9/16/2015</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6" name="Slide Number Placeholder 5"/>
          <p:cNvSpPr>
            <a:spLocks noGrp="1"/>
          </p:cNvSpPr>
          <p:nvPr>
            <p:ph type="sldNum" sz="quarter" idx="12"/>
          </p:nvPr>
        </p:nvSpPr>
        <p:spPr>
          <a:xfrm>
            <a:off x="36515" y="6516694"/>
            <a:ext cx="1335087" cy="358775"/>
          </a:xfrm>
          <a:prstGeom prst="rect">
            <a:avLst/>
          </a:prstGeom>
        </p:spPr>
        <p:txBody>
          <a:bodyPr vert="horz" wrap="square" lIns="91440" tIns="45720" rIns="91440" bIns="45720" numCol="1" anchor="t" anchorCtr="0" compatLnSpc="1">
            <a:prstTxWarp prst="textNoShape">
              <a:avLst/>
            </a:prstTxWarp>
          </a:bodyPr>
          <a:lstStyle>
            <a:lvl1pPr marL="0" indent="0" eaLnBrk="1" hangingPunct="1">
              <a:buFont typeface="+mj-lt"/>
              <a:buNone/>
              <a:defRPr sz="900">
                <a:latin typeface="Gill Snas"/>
              </a:defRPr>
            </a:lvl1pPr>
          </a:lstStyle>
          <a:p>
            <a:pPr defTabSz="342892" fontAlgn="base">
              <a:spcBef>
                <a:spcPct val="0"/>
              </a:spcBef>
              <a:spcAft>
                <a:spcPct val="0"/>
              </a:spcAft>
              <a:defRPr/>
            </a:pPr>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08712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323CC708-85E7-4A46-A620-C2CE50739D59}" type="datetime1">
              <a:rPr lang="en-US" smtClean="0">
                <a:solidFill>
                  <a:prstClr val="black"/>
                </a:solidFill>
                <a:ea typeface="ＭＳ Ｐゴシック" pitchFamily="34" charset="-128"/>
              </a:rPr>
              <a:pPr defTabSz="342892" fontAlgn="base">
                <a:spcBef>
                  <a:spcPct val="0"/>
                </a:spcBef>
                <a:spcAft>
                  <a:spcPct val="0"/>
                </a:spcAft>
                <a:defRPr/>
              </a:pPr>
              <a:t>9/16/2015</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6" name="Slide Number Placeholder 5"/>
          <p:cNvSpPr>
            <a:spLocks noGrp="1"/>
          </p:cNvSpPr>
          <p:nvPr>
            <p:ph type="sldNum" sz="quarter" idx="12"/>
          </p:nvPr>
        </p:nvSpPr>
        <p:spPr>
          <a:xfrm>
            <a:off x="101600" y="65341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4276DCAD-873A-4EBA-8CF0-2DAA88FB7350}"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194919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601EBC70-AE84-41EE-8FFF-1F8D27206D9B}" type="datetime1">
              <a:rPr lang="en-US" smtClean="0">
                <a:solidFill>
                  <a:prstClr val="black"/>
                </a:solidFill>
                <a:ea typeface="ＭＳ Ｐゴシック" pitchFamily="34" charset="-128"/>
              </a:rPr>
              <a:pPr defTabSz="342892" fontAlgn="base">
                <a:spcBef>
                  <a:spcPct val="0"/>
                </a:spcBef>
                <a:spcAft>
                  <a:spcPct val="0"/>
                </a:spcAft>
                <a:defRPr/>
              </a:pPr>
              <a:t>9/16/2015</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6" name="Slide Number Placeholder 5"/>
          <p:cNvSpPr>
            <a:spLocks noGrp="1"/>
          </p:cNvSpPr>
          <p:nvPr>
            <p:ph type="sldNum" sz="quarter" idx="12"/>
          </p:nvPr>
        </p:nvSpPr>
        <p:spPr>
          <a:xfrm>
            <a:off x="88900" y="653891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ED38CB0F-D2AE-429B-9AF1-D8CD8BE4AC2C}"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374320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422400" y="1417644"/>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58800" y="605949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08253CFF-D1B2-4FE9-83E9-C7F42A20A1F4}" type="datetime1">
              <a:rPr lang="en-US" smtClean="0">
                <a:solidFill>
                  <a:prstClr val="black"/>
                </a:solidFill>
                <a:ea typeface="ＭＳ Ｐゴシック" pitchFamily="34" charset="-128"/>
              </a:rPr>
              <a:pPr defTabSz="342892" fontAlgn="base">
                <a:spcBef>
                  <a:spcPct val="0"/>
                </a:spcBef>
                <a:spcAft>
                  <a:spcPct val="0"/>
                </a:spcAft>
                <a:defRPr/>
              </a:pPr>
              <a:t>9/16/2015</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6" name="Slide Number Placeholder 5"/>
          <p:cNvSpPr>
            <a:spLocks noGrp="1"/>
          </p:cNvSpPr>
          <p:nvPr>
            <p:ph type="sldNum" sz="quarter" idx="12"/>
          </p:nvPr>
        </p:nvSpPr>
        <p:spPr>
          <a:xfrm>
            <a:off x="3" y="6538913"/>
            <a:ext cx="1439863" cy="323850"/>
          </a:xfrm>
          <a:prstGeom prst="rect">
            <a:avLst/>
          </a:prstGeom>
        </p:spPr>
        <p:txBody>
          <a:bodyPr vert="horz" wrap="square" lIns="72000" tIns="36000" rIns="91440" bIns="45720" numCol="1" anchor="t" anchorCtr="0" compatLnSpc="1">
            <a:prstTxWarp prst="textNoShape">
              <a:avLst/>
            </a:prstTxWarp>
          </a:bodyPr>
          <a:lstStyle>
            <a:lvl1pPr marL="0" indent="0" eaLnBrk="1" hangingPunct="1">
              <a:buFont typeface="+mj-lt"/>
              <a:buNone/>
              <a:defRPr sz="900">
                <a:latin typeface="Gill Snas"/>
              </a:defRPr>
            </a:lvl1pPr>
          </a:lstStyle>
          <a:p>
            <a:pPr defTabSz="342892" fontAlgn="base">
              <a:spcBef>
                <a:spcPct val="0"/>
              </a:spcBef>
              <a:spcAft>
                <a:spcPct val="0"/>
              </a:spcAft>
              <a:defRPr/>
            </a:pPr>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131373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232400" y="653733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2455B14C-619C-4C7E-810C-0F7051766A69}" type="datetime1">
              <a:rPr lang="en-US" smtClean="0">
                <a:solidFill>
                  <a:prstClr val="black"/>
                </a:solidFill>
                <a:ea typeface="ＭＳ Ｐゴシック" pitchFamily="34" charset="-128"/>
              </a:rPr>
              <a:pPr defTabSz="342892" fontAlgn="base">
                <a:spcBef>
                  <a:spcPct val="0"/>
                </a:spcBef>
                <a:spcAft>
                  <a:spcPct val="0"/>
                </a:spcAft>
                <a:defRPr/>
              </a:pPr>
              <a:t>9/16/2015</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6" name="Slide Number Placeholder 5"/>
          <p:cNvSpPr>
            <a:spLocks noGrp="1"/>
          </p:cNvSpPr>
          <p:nvPr>
            <p:ph type="sldNum" sz="quarter" idx="12"/>
          </p:nvPr>
        </p:nvSpPr>
        <p:spPr>
          <a:xfrm>
            <a:off x="0" y="6538919"/>
            <a:ext cx="11049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2A06A2E2-3E7B-4DE1-B209-ED36F24E96E3}"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177046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641033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D8B61F8F-95E0-457A-AB0E-90F92DFA1C77}" type="datetime1">
              <a:rPr lang="en-US" smtClean="0">
                <a:solidFill>
                  <a:prstClr val="black"/>
                </a:solidFill>
                <a:ea typeface="ＭＳ Ｐゴシック" pitchFamily="34" charset="-128"/>
              </a:rPr>
              <a:pPr defTabSz="342892" fontAlgn="base">
                <a:spcBef>
                  <a:spcPct val="0"/>
                </a:spcBef>
                <a:spcAft>
                  <a:spcPct val="0"/>
                </a:spcAft>
                <a:defRPr/>
              </a:pPr>
              <a:t>9/16/2015</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771900" y="64960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7" name="Slide Number Placeholder 6"/>
          <p:cNvSpPr>
            <a:spLocks noGrp="1"/>
          </p:cNvSpPr>
          <p:nvPr>
            <p:ph type="sldNum" sz="quarter" idx="12"/>
          </p:nvPr>
        </p:nvSpPr>
        <p:spPr>
          <a:xfrm>
            <a:off x="0" y="651510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1AF46532-6F25-4CCA-9692-A18EFA64D951}"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405330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C848EB19-060B-4ECB-B83B-49BA7A3B56F2}" type="datetime1">
              <a:rPr lang="en-US" smtClean="0">
                <a:solidFill>
                  <a:prstClr val="black"/>
                </a:solidFill>
                <a:ea typeface="ＭＳ Ｐゴシック" pitchFamily="34" charset="-128"/>
              </a:rPr>
              <a:pPr defTabSz="342892" fontAlgn="base">
                <a:spcBef>
                  <a:spcPct val="0"/>
                </a:spcBef>
                <a:spcAft>
                  <a:spcPct val="0"/>
                </a:spcAft>
                <a:defRPr/>
              </a:pPr>
              <a:t>9/16/2015</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9" name="Slide Number Placeholder 8"/>
          <p:cNvSpPr>
            <a:spLocks noGrp="1"/>
          </p:cNvSpPr>
          <p:nvPr>
            <p:ph type="sldNum" sz="quarter" idx="12"/>
          </p:nvPr>
        </p:nvSpPr>
        <p:spPr>
          <a:xfrm>
            <a:off x="0" y="653891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16FF4E4C-23A3-462A-955D-5CD59CD59B8D}"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213945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2C7ADA4B-CEAA-4AC8-8DFB-555BF6E11EB0}" type="datetime1">
              <a:rPr lang="en-US" smtClean="0">
                <a:solidFill>
                  <a:prstClr val="black"/>
                </a:solidFill>
                <a:ea typeface="ＭＳ Ｐゴシック" pitchFamily="34" charset="-128"/>
              </a:rPr>
              <a:pPr defTabSz="342892" fontAlgn="base">
                <a:spcBef>
                  <a:spcPct val="0"/>
                </a:spcBef>
                <a:spcAft>
                  <a:spcPct val="0"/>
                </a:spcAft>
                <a:defRPr/>
              </a:pPr>
              <a:t>9/16/2015</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5" name="Slide Number Placeholder 4"/>
          <p:cNvSpPr>
            <a:spLocks noGrp="1"/>
          </p:cNvSpPr>
          <p:nvPr>
            <p:ph type="sldNum" sz="quarter" idx="12"/>
          </p:nvPr>
        </p:nvSpPr>
        <p:spPr>
          <a:xfrm>
            <a:off x="0" y="649288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041BE2F0-D0B6-4A04-91D1-CFD1FC86EDE6}"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141301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EBED1F12-171C-4589-9BDE-F09C7D1EF6EA}" type="datetime1">
              <a:rPr lang="en-US" smtClean="0">
                <a:solidFill>
                  <a:prstClr val="black"/>
                </a:solidFill>
                <a:ea typeface="ＭＳ Ｐゴシック" pitchFamily="34" charset="-128"/>
              </a:rPr>
              <a:pPr defTabSz="342892" fontAlgn="base">
                <a:spcBef>
                  <a:spcPct val="0"/>
                </a:spcBef>
                <a:spcAft>
                  <a:spcPct val="0"/>
                </a:spcAft>
                <a:defRPr/>
              </a:pPr>
              <a:t>9/16/2015</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4" name="Slide Number Placeholder 3"/>
          <p:cNvSpPr>
            <a:spLocks noGrp="1"/>
          </p:cNvSpPr>
          <p:nvPr>
            <p:ph type="sldNum" sz="quarter" idx="12"/>
          </p:nvPr>
        </p:nvSpPr>
        <p:spPr>
          <a:xfrm>
            <a:off x="0" y="651193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190451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284D868F-7B91-405E-A276-CB74920CF174}" type="datetime1">
              <a:rPr lang="en-US" smtClean="0">
                <a:solidFill>
                  <a:prstClr val="black"/>
                </a:solidFill>
                <a:ea typeface="ＭＳ Ｐゴシック" pitchFamily="34" charset="-128"/>
              </a:rPr>
              <a:pPr defTabSz="342892" fontAlgn="base">
                <a:spcBef>
                  <a:spcPct val="0"/>
                </a:spcBef>
                <a:spcAft>
                  <a:spcPct val="0"/>
                </a:spcAft>
                <a:defRPr/>
              </a:pPr>
              <a:t>9/16/2015</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7" name="Slide Number Placeholder 6"/>
          <p:cNvSpPr>
            <a:spLocks noGrp="1"/>
          </p:cNvSpPr>
          <p:nvPr>
            <p:ph type="sldNum" sz="quarter" idx="12"/>
          </p:nvPr>
        </p:nvSpPr>
        <p:spPr>
          <a:xfrm>
            <a:off x="0" y="649288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900" smtClean="0">
                <a:latin typeface="Gill Snas" charset="0"/>
              </a:defRPr>
            </a:lvl1pPr>
          </a:lstStyle>
          <a:p>
            <a:pPr defTabSz="342892" fontAlgn="base">
              <a:spcBef>
                <a:spcPct val="0"/>
              </a:spcBef>
              <a:spcAft>
                <a:spcPct val="0"/>
              </a:spcAft>
              <a:defRPr/>
            </a:pPr>
            <a:fld id="{9902E340-6B42-4F3F-AED2-68C4F37921DF}" type="slidenum">
              <a:rPr lang="en-US" altLang="en-US" smtClean="0">
                <a:solidFill>
                  <a:prstClr val="black"/>
                </a:solidFill>
                <a:ea typeface="ＭＳ Ｐゴシック" pitchFamily="34" charset="-128"/>
              </a:rPr>
              <a:pPr defTabSz="342892" fontAlgn="base">
                <a:spcBef>
                  <a:spcPct val="0"/>
                </a:spcBef>
                <a:spcAft>
                  <a:spcPct val="0"/>
                </a:spcAft>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152350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350">
                <a:latin typeface="Calibri" pitchFamily="34" charset="0"/>
              </a:defRPr>
            </a:lvl1pPr>
          </a:lstStyle>
          <a:p>
            <a:pPr defTabSz="342892" fontAlgn="base">
              <a:spcBef>
                <a:spcPct val="0"/>
              </a:spcBef>
              <a:spcAft>
                <a:spcPct val="0"/>
              </a:spcAft>
              <a:defRPr/>
            </a:pPr>
            <a:fld id="{1B8B46E1-5716-418B-9597-351358B82845}" type="datetime1">
              <a:rPr lang="en-US" smtClean="0">
                <a:solidFill>
                  <a:prstClr val="black"/>
                </a:solidFill>
                <a:ea typeface="ＭＳ Ｐゴシック" pitchFamily="34" charset="-128"/>
              </a:rPr>
              <a:pPr defTabSz="342892" fontAlgn="base">
                <a:spcBef>
                  <a:spcPct val="0"/>
                </a:spcBef>
                <a:spcAft>
                  <a:spcPct val="0"/>
                </a:spcAft>
                <a:defRPr/>
              </a:pPr>
              <a:t>9/16/2015</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lvl1pPr eaLnBrk="1" fontAlgn="auto" hangingPunct="1">
              <a:spcBef>
                <a:spcPts val="0"/>
              </a:spcBef>
              <a:spcAft>
                <a:spcPts val="0"/>
              </a:spcAft>
              <a:defRPr sz="1350">
                <a:latin typeface="+mn-lt"/>
                <a:ea typeface="+mn-ea"/>
                <a:cs typeface="+mn-cs"/>
              </a:defRPr>
            </a:lvl1pPr>
          </a:lstStyle>
          <a:p>
            <a:pPr defTabSz="342892">
              <a:defRPr/>
            </a:pPr>
            <a:endParaRPr lang="en-US" dirty="0">
              <a:solidFill>
                <a:prstClr val="black"/>
              </a:solidFill>
            </a:endParaRPr>
          </a:p>
        </p:txBody>
      </p:sp>
      <p:sp>
        <p:nvSpPr>
          <p:cNvPr id="7" name="Slide Number Placeholder 6"/>
          <p:cNvSpPr>
            <a:spLocks noGrp="1"/>
          </p:cNvSpPr>
          <p:nvPr>
            <p:ph type="sldNum" sz="quarter" idx="12"/>
          </p:nvPr>
        </p:nvSpPr>
        <p:spPr>
          <a:xfrm>
            <a:off x="0" y="656908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900">
                <a:latin typeface="Gill Snas" charset="0"/>
              </a:defRPr>
            </a:lvl1pPr>
          </a:lstStyle>
          <a:p>
            <a:pPr defTabSz="342892" fontAlgn="base">
              <a:spcBef>
                <a:spcPct val="0"/>
              </a:spcBef>
              <a:spcAft>
                <a:spcPct val="0"/>
              </a:spcAft>
            </a:pPr>
            <a:fld id="{F5E29352-B9AC-42BD-A146-B2D70AACB80F}" type="slidenum">
              <a:rPr lang="en-US" altLang="en-US" smtClean="0">
                <a:solidFill>
                  <a:prstClr val="black"/>
                </a:solidFill>
                <a:ea typeface="ＭＳ Ｐゴシック" pitchFamily="34" charset="-128"/>
              </a:rPr>
              <a:pPr defTabSz="342892" fontAlgn="base">
                <a:spcBef>
                  <a:spcPct val="0"/>
                </a:spcBef>
                <a:spcAft>
                  <a:spcPct val="0"/>
                </a:spcAft>
              </a:pPr>
              <a:t>‹#›</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372289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835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342892"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892" algn="ctr" defTabSz="342892" rtl="0" fontAlgn="base">
        <a:spcBef>
          <a:spcPct val="0"/>
        </a:spcBef>
        <a:spcAft>
          <a:spcPct val="0"/>
        </a:spcAft>
        <a:defRPr sz="3300">
          <a:solidFill>
            <a:schemeClr val="tx1"/>
          </a:solidFill>
          <a:latin typeface="Calibri" pitchFamily="34" charset="0"/>
        </a:defRPr>
      </a:lvl6pPr>
      <a:lvl7pPr marL="685783" algn="ctr" defTabSz="342892" rtl="0" fontAlgn="base">
        <a:spcBef>
          <a:spcPct val="0"/>
        </a:spcBef>
        <a:spcAft>
          <a:spcPct val="0"/>
        </a:spcAft>
        <a:defRPr sz="3300">
          <a:solidFill>
            <a:schemeClr val="tx1"/>
          </a:solidFill>
          <a:latin typeface="Calibri" pitchFamily="34" charset="0"/>
        </a:defRPr>
      </a:lvl7pPr>
      <a:lvl8pPr marL="1028675" algn="ctr" defTabSz="342892" rtl="0" fontAlgn="base">
        <a:spcBef>
          <a:spcPct val="0"/>
        </a:spcBef>
        <a:spcAft>
          <a:spcPct val="0"/>
        </a:spcAft>
        <a:defRPr sz="3300">
          <a:solidFill>
            <a:schemeClr val="tx1"/>
          </a:solidFill>
          <a:latin typeface="Calibri" pitchFamily="34" charset="0"/>
        </a:defRPr>
      </a:lvl8pPr>
      <a:lvl9pPr marL="1371566" algn="ctr" defTabSz="342892" rtl="0" fontAlgn="base">
        <a:spcBef>
          <a:spcPct val="0"/>
        </a:spcBef>
        <a:spcAft>
          <a:spcPct val="0"/>
        </a:spcAft>
        <a:defRPr sz="3300">
          <a:solidFill>
            <a:schemeClr val="tx1"/>
          </a:solidFill>
          <a:latin typeface="Calibri" pitchFamily="34" charset="0"/>
        </a:defRPr>
      </a:lvl9pPr>
    </p:titleStyle>
    <p:bodyStyle>
      <a:lvl1pPr marL="257168" indent="-257168" algn="l" defTabSz="342892"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557199" indent="-214308" algn="l" defTabSz="342892" rtl="0" eaLnBrk="0" fontAlgn="base" hangingPunct="0">
        <a:spcBef>
          <a:spcPct val="20000"/>
        </a:spcBef>
        <a:spcAft>
          <a:spcPct val="0"/>
        </a:spcAft>
        <a:buFont typeface="Arial" pitchFamily="34" charset="0"/>
        <a:buChar char="–"/>
        <a:defRPr sz="2100" kern="1200">
          <a:solidFill>
            <a:schemeClr val="tx1"/>
          </a:solidFill>
          <a:latin typeface="+mn-lt"/>
          <a:ea typeface="ＭＳ Ｐゴシック" charset="0"/>
          <a:cs typeface="+mn-cs"/>
        </a:defRPr>
      </a:lvl2pPr>
      <a:lvl3pPr marL="857228" indent="-171446" algn="l" defTabSz="342892"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charset="0"/>
          <a:cs typeface="+mn-cs"/>
        </a:defRPr>
      </a:lvl3pPr>
      <a:lvl4pPr marL="1200120"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charset="0"/>
          <a:cs typeface="+mn-cs"/>
        </a:defRPr>
      </a:lvl4pPr>
      <a:lvl5pPr marL="1543012"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2230044" y="2545556"/>
            <a:ext cx="3817144"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b="1" dirty="0">
                <a:solidFill>
                  <a:prstClr val="white"/>
                </a:solidFill>
                <a:latin typeface="Gill Sans MT" pitchFamily="34" charset="0"/>
              </a:rPr>
              <a:t>PRESENTATION TITLE</a:t>
            </a:r>
          </a:p>
          <a:p>
            <a:endParaRPr lang="en-US" altLang="en-US" sz="1350" dirty="0">
              <a:solidFill>
                <a:prstClr val="white"/>
              </a:solidFill>
              <a:latin typeface="Gill Sans" pitchFamily="-84" charset="0"/>
            </a:endParaRPr>
          </a:p>
          <a:p>
            <a:r>
              <a:rPr lang="en-US" altLang="en-US" sz="1350" dirty="0">
                <a:solidFill>
                  <a:prstClr val="white"/>
                </a:solidFill>
                <a:latin typeface="Gill Sans Light" pitchFamily="-84" charset="0"/>
              </a:rPr>
              <a:t>Presented by:</a:t>
            </a:r>
          </a:p>
          <a:p>
            <a:r>
              <a:rPr lang="en-US" altLang="en-US" sz="1350" dirty="0">
                <a:solidFill>
                  <a:prstClr val="white"/>
                </a:solidFill>
                <a:latin typeface="Gill Sans Light" pitchFamily="-84" charset="0"/>
              </a:rPr>
              <a:t>Name Surname</a:t>
            </a:r>
          </a:p>
          <a:p>
            <a:r>
              <a:rPr lang="en-US" altLang="en-US" sz="1350" dirty="0">
                <a:solidFill>
                  <a:prstClr val="white"/>
                </a:solidFill>
                <a:latin typeface="Gill Sans Light" pitchFamily="-84" charset="0"/>
              </a:rPr>
              <a:t>Directorate</a:t>
            </a:r>
          </a:p>
          <a:p>
            <a:endParaRPr lang="en-US" altLang="en-US" sz="1050" dirty="0">
              <a:solidFill>
                <a:prstClr val="white"/>
              </a:solidFill>
              <a:latin typeface="Gill Sans Light" pitchFamily="-84" charset="0"/>
            </a:endParaRPr>
          </a:p>
          <a:p>
            <a:r>
              <a:rPr lang="en-US" altLang="en-US" sz="1050" dirty="0">
                <a:solidFill>
                  <a:prstClr val="white"/>
                </a:solidFill>
                <a:latin typeface="Gill Sans Light" pitchFamily="-84" charset="0"/>
              </a:rPr>
              <a:t>Date</a:t>
            </a:r>
          </a:p>
        </p:txBody>
      </p:sp>
      <p:pic>
        <p:nvPicPr>
          <p:cNvPr id="13315" name="Picture 1" descr="DWS Slide Cover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6" y="0"/>
            <a:ext cx="9172896" cy="687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itchFamily="34" charset="0"/>
                <a:ea typeface="ＭＳ Ｐゴシック" pitchFamily="34" charset="-128"/>
              </a:defRPr>
            </a:lvl1pPr>
            <a:lvl2pPr marL="557199" indent="-214308">
              <a:defRPr sz="1800">
                <a:solidFill>
                  <a:schemeClr val="tx1"/>
                </a:solidFill>
                <a:latin typeface="Arial" pitchFamily="34" charset="0"/>
                <a:ea typeface="ＭＳ Ｐゴシック" pitchFamily="34" charset="-128"/>
              </a:defRPr>
            </a:lvl2pPr>
            <a:lvl3pPr marL="857228" indent="-171446">
              <a:defRPr sz="1800">
                <a:solidFill>
                  <a:schemeClr val="tx1"/>
                </a:solidFill>
                <a:latin typeface="Arial" pitchFamily="34" charset="0"/>
                <a:ea typeface="ＭＳ Ｐゴシック" pitchFamily="34" charset="-128"/>
              </a:defRPr>
            </a:lvl3pPr>
            <a:lvl4pPr marL="1200120" indent="-171446">
              <a:defRPr sz="1800">
                <a:solidFill>
                  <a:schemeClr val="tx1"/>
                </a:solidFill>
                <a:latin typeface="Arial" pitchFamily="34" charset="0"/>
                <a:ea typeface="ＭＳ Ｐゴシック" pitchFamily="34" charset="-128"/>
              </a:defRPr>
            </a:lvl4pPr>
            <a:lvl5pPr marL="1543012" indent="-171446">
              <a:defRPr sz="1800">
                <a:solidFill>
                  <a:schemeClr val="tx1"/>
                </a:solidFill>
                <a:latin typeface="Arial" pitchFamily="34" charset="0"/>
                <a:ea typeface="ＭＳ Ｐゴシック" pitchFamily="34" charset="-128"/>
              </a:defRPr>
            </a:lvl5pPr>
            <a:lvl6pPr marL="1885903" indent="-171446" defTabSz="342892"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795" indent="-171446" defTabSz="342892"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686" indent="-171446" defTabSz="342892"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577" indent="-171446" defTabSz="342892"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endParaRPr lang="en-US" altLang="en-US" sz="900" dirty="0">
              <a:solidFill>
                <a:prstClr val="black"/>
              </a:solidFill>
              <a:latin typeface="Gill Snas" charset="0"/>
            </a:endParaRPr>
          </a:p>
        </p:txBody>
      </p:sp>
      <p:sp>
        <p:nvSpPr>
          <p:cNvPr id="8" name="TextBox 7"/>
          <p:cNvSpPr txBox="1"/>
          <p:nvPr/>
        </p:nvSpPr>
        <p:spPr>
          <a:xfrm>
            <a:off x="211330" y="1991558"/>
            <a:ext cx="8692444" cy="4154984"/>
          </a:xfrm>
          <a:prstGeom prst="rect">
            <a:avLst/>
          </a:prstGeom>
          <a:noFill/>
          <a:ln w="28575">
            <a:noFill/>
          </a:ln>
        </p:spPr>
        <p:txBody>
          <a:bodyPr wrap="square" rtlCol="0">
            <a:spAutoFit/>
          </a:bodyPr>
          <a:lstStyle/>
          <a:p>
            <a:pPr algn="ctr"/>
            <a:r>
              <a:rPr lang="en-US" sz="2800" b="1" dirty="0">
                <a:solidFill>
                  <a:prstClr val="white"/>
                </a:solidFill>
                <a:latin typeface="Aharoni" panose="02010803020104030203" pitchFamily="2" charset="-79"/>
                <a:cs typeface="Aharoni" panose="02010803020104030203" pitchFamily="2" charset="-79"/>
              </a:rPr>
              <a:t>Classification, Reserve &amp; RQO determination of water resources in the Mvoti to Umzimkulu Water Management </a:t>
            </a:r>
            <a:r>
              <a:rPr lang="en-US" sz="2800" b="1" dirty="0" smtClean="0">
                <a:solidFill>
                  <a:prstClr val="white"/>
                </a:solidFill>
                <a:latin typeface="Aharoni" panose="02010803020104030203" pitchFamily="2" charset="-79"/>
                <a:cs typeface="Aharoni" panose="02010803020104030203" pitchFamily="2" charset="-79"/>
              </a:rPr>
              <a:t>Area</a:t>
            </a:r>
          </a:p>
          <a:p>
            <a:pPr algn="ctr"/>
            <a:endParaRPr lang="en-US" sz="3200" b="1" dirty="0">
              <a:solidFill>
                <a:prstClr val="white"/>
              </a:solidFill>
              <a:latin typeface="Aharoni" panose="02010803020104030203" pitchFamily="2" charset="-79"/>
              <a:cs typeface="Aharoni" panose="02010803020104030203" pitchFamily="2" charset="-79"/>
            </a:endParaRPr>
          </a:p>
          <a:p>
            <a:pPr algn="ctr"/>
            <a:r>
              <a:rPr lang="en-US" sz="3200" b="1" dirty="0" smtClean="0">
                <a:solidFill>
                  <a:prstClr val="white"/>
                </a:solidFill>
                <a:latin typeface="Aharoni" panose="02010803020104030203" pitchFamily="2" charset="-79"/>
                <a:cs typeface="Aharoni" panose="02010803020104030203" pitchFamily="2" charset="-79"/>
              </a:rPr>
              <a:t>ECOSYSTEM SERVICES CONSEQUENCES</a:t>
            </a:r>
            <a:endParaRPr lang="en-US" sz="3200" b="1" dirty="0">
              <a:solidFill>
                <a:prstClr val="white"/>
              </a:solidFill>
              <a:latin typeface="Aharoni" panose="02010803020104030203" pitchFamily="2" charset="-79"/>
              <a:cs typeface="Aharoni" panose="02010803020104030203" pitchFamily="2" charset="-79"/>
            </a:endParaRPr>
          </a:p>
          <a:p>
            <a:pPr algn="ctr"/>
            <a:endParaRPr lang="en-US" sz="3200" dirty="0">
              <a:solidFill>
                <a:prstClr val="white"/>
              </a:solidFill>
              <a:latin typeface="Aharoni" panose="02010803020104030203" pitchFamily="2" charset="-79"/>
              <a:cs typeface="Aharoni" panose="02010803020104030203" pitchFamily="2" charset="-79"/>
            </a:endParaRPr>
          </a:p>
          <a:p>
            <a:r>
              <a:rPr lang="en-US" sz="2800" dirty="0" smtClean="0">
                <a:solidFill>
                  <a:prstClr val="white"/>
                </a:solidFill>
                <a:latin typeface="Aharoni" panose="02010803020104030203" pitchFamily="2" charset="-79"/>
                <a:cs typeface="Aharoni" panose="02010803020104030203" pitchFamily="2" charset="-79"/>
              </a:rPr>
              <a:t>Greg Huggins</a:t>
            </a:r>
            <a:endParaRPr lang="en-US" sz="2800" dirty="0">
              <a:solidFill>
                <a:prstClr val="white"/>
              </a:solidFill>
              <a:latin typeface="Aharoni" panose="02010803020104030203" pitchFamily="2" charset="-79"/>
              <a:cs typeface="Aharoni" panose="02010803020104030203" pitchFamily="2" charset="-79"/>
            </a:endParaRPr>
          </a:p>
          <a:p>
            <a:r>
              <a:rPr lang="en-US" sz="2800" dirty="0" smtClean="0">
                <a:solidFill>
                  <a:prstClr val="white"/>
                </a:solidFill>
                <a:latin typeface="Aharoni" panose="02010803020104030203" pitchFamily="2" charset="-79"/>
                <a:cs typeface="Aharoni" panose="02010803020104030203" pitchFamily="2" charset="-79"/>
              </a:rPr>
              <a:t>Nomad</a:t>
            </a:r>
            <a:endParaRPr lang="en-US" sz="2800" dirty="0">
              <a:solidFill>
                <a:prstClr val="white"/>
              </a:solidFill>
              <a:latin typeface="Aharoni" panose="02010803020104030203" pitchFamily="2" charset="-79"/>
              <a:cs typeface="Aharoni" panose="02010803020104030203" pitchFamily="2" charset="-79"/>
            </a:endParaRPr>
          </a:p>
          <a:p>
            <a:r>
              <a:rPr lang="en-US" sz="2800" dirty="0" smtClean="0">
                <a:solidFill>
                  <a:prstClr val="white"/>
                </a:solidFill>
                <a:latin typeface="Aharoni" panose="02010803020104030203" pitchFamily="2" charset="-79"/>
                <a:cs typeface="Aharoni" panose="02010803020104030203" pitchFamily="2" charset="-79"/>
              </a:rPr>
              <a:t>16 Sept 2015</a:t>
            </a:r>
            <a:endParaRPr lang="en-US" sz="2800" dirty="0">
              <a:solidFill>
                <a:prstClr val="white"/>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50330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5717" t="5267" r="14048" b="3868"/>
          <a:stretch/>
        </p:blipFill>
        <p:spPr>
          <a:xfrm>
            <a:off x="-438288" y="367671"/>
            <a:ext cx="3727737" cy="6003476"/>
          </a:xfrm>
          <a:prstGeom prst="rect">
            <a:avLst/>
          </a:prstGeom>
        </p:spPr>
      </p:pic>
      <p:sp>
        <p:nvSpPr>
          <p:cNvPr id="7" name="TextBox 6"/>
          <p:cNvSpPr txBox="1"/>
          <p:nvPr/>
        </p:nvSpPr>
        <p:spPr>
          <a:xfrm>
            <a:off x="2356997" y="22369"/>
            <a:ext cx="7001492" cy="415498"/>
          </a:xfrm>
          <a:prstGeom prst="rect">
            <a:avLst/>
          </a:prstGeom>
          <a:noFill/>
        </p:spPr>
        <p:txBody>
          <a:bodyPr wrap="square" rtlCol="0">
            <a:spAutoFit/>
          </a:bodyPr>
          <a:lstStyle/>
          <a:p>
            <a:pPr algn="ctr"/>
            <a:r>
              <a:rPr lang="en-ZA" sz="2100" b="1" dirty="0" smtClean="0">
                <a:latin typeface="Aharoni" panose="02010803020104030203" pitchFamily="2" charset="-79"/>
                <a:cs typeface="Aharoni" panose="02010803020104030203" pitchFamily="2" charset="-79"/>
              </a:rPr>
              <a:t>CENTRAL CLUSTER </a:t>
            </a:r>
            <a:r>
              <a:rPr lang="en-ZA" sz="2100" b="1" dirty="0">
                <a:latin typeface="Aharoni" panose="02010803020104030203" pitchFamily="2" charset="-79"/>
                <a:cs typeface="Aharoni" panose="02010803020104030203" pitchFamily="2" charset="-79"/>
              </a:rPr>
              <a:t>ESS CONSEQUENCES</a:t>
            </a:r>
          </a:p>
        </p:txBody>
      </p:sp>
      <p:grpSp>
        <p:nvGrpSpPr>
          <p:cNvPr id="2" name="Group 1"/>
          <p:cNvGrpSpPr/>
          <p:nvPr/>
        </p:nvGrpSpPr>
        <p:grpSpPr>
          <a:xfrm>
            <a:off x="4363833" y="560795"/>
            <a:ext cx="4780169" cy="2547244"/>
            <a:chOff x="4357511" y="560795"/>
            <a:chExt cx="4786491" cy="1899722"/>
          </a:xfrm>
        </p:grpSpPr>
        <p:sp>
          <p:nvSpPr>
            <p:cNvPr id="6" name="TextBox 5"/>
            <p:cNvSpPr txBox="1"/>
            <p:nvPr/>
          </p:nvSpPr>
          <p:spPr>
            <a:xfrm>
              <a:off x="4897864" y="945565"/>
              <a:ext cx="4246138" cy="1514952"/>
            </a:xfrm>
            <a:prstGeom prst="rect">
              <a:avLst/>
            </a:prstGeom>
            <a:noFill/>
          </p:spPr>
          <p:txBody>
            <a:bodyPr wrap="square" rtlCol="0">
              <a:spAutoFit/>
            </a:bodyPr>
            <a:lstStyle/>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All these scenarios </a:t>
              </a:r>
              <a:r>
                <a:rPr lang="en-ZA" dirty="0" smtClean="0">
                  <a:latin typeface="Arial" panose="020B0604020202020204" pitchFamily="34" charset="0"/>
                  <a:cs typeface="Arial" panose="020B0604020202020204" pitchFamily="34" charset="0"/>
                </a:rPr>
                <a:t>maintain and improve </a:t>
              </a:r>
              <a:r>
                <a:rPr lang="en-ZA" dirty="0">
                  <a:latin typeface="Arial" panose="020B0604020202020204" pitchFamily="34" charset="0"/>
                  <a:cs typeface="Arial" panose="020B0604020202020204" pitchFamily="34" charset="0"/>
                </a:rPr>
                <a:t>the current ESS </a:t>
              </a:r>
              <a:r>
                <a:rPr lang="en-ZA" dirty="0" smtClean="0">
                  <a:latin typeface="Arial" panose="020B0604020202020204" pitchFamily="34" charset="0"/>
                  <a:cs typeface="Arial" panose="020B0604020202020204" pitchFamily="34" charset="0"/>
                </a:rPr>
                <a:t>state.  Taking into account that the </a:t>
              </a:r>
              <a:r>
                <a:rPr lang="en-ZA" dirty="0" err="1" smtClean="0">
                  <a:latin typeface="Arial" panose="020B0604020202020204" pitchFamily="34" charset="0"/>
                  <a:cs typeface="Arial" panose="020B0604020202020204" pitchFamily="34" charset="0"/>
                </a:rPr>
                <a:t>Mkomazi</a:t>
              </a:r>
              <a:r>
                <a:rPr lang="en-ZA" dirty="0" smtClean="0">
                  <a:latin typeface="Arial" panose="020B0604020202020204" pitchFamily="34" charset="0"/>
                  <a:cs typeface="Arial" panose="020B0604020202020204" pitchFamily="34" charset="0"/>
                </a:rPr>
                <a:t> is the most important, the range of A </a:t>
              </a:r>
              <a:r>
                <a:rPr lang="en-ZA" dirty="0" err="1" smtClean="0">
                  <a:latin typeface="Arial" panose="020B0604020202020204" pitchFamily="34" charset="0"/>
                  <a:cs typeface="Arial" panose="020B0604020202020204" pitchFamily="34" charset="0"/>
                </a:rPr>
                <a:t>Sc</a:t>
              </a:r>
              <a:r>
                <a:rPr lang="en-ZA" dirty="0" smtClean="0">
                  <a:latin typeface="Arial" panose="020B0604020202020204" pitchFamily="34" charset="0"/>
                  <a:cs typeface="Arial" panose="020B0604020202020204" pitchFamily="34" charset="0"/>
                </a:rPr>
                <a:t> and </a:t>
              </a:r>
              <a:r>
                <a:rPr lang="en-ZA" dirty="0" err="1" smtClean="0">
                  <a:latin typeface="Arial" panose="020B0604020202020204" pitchFamily="34" charset="0"/>
                  <a:cs typeface="Arial" panose="020B0604020202020204" pitchFamily="34" charset="0"/>
                </a:rPr>
                <a:t>EI</a:t>
              </a:r>
              <a:r>
                <a:rPr lang="en-ZA" dirty="0" smtClean="0">
                  <a:latin typeface="Arial" panose="020B0604020202020204" pitchFamily="34" charset="0"/>
                  <a:cs typeface="Arial" panose="020B0604020202020204" pitchFamily="34" charset="0"/>
                </a:rPr>
                <a:t> that improves it would be recommended.</a:t>
              </a:r>
              <a:endParaRPr lang="en-ZA" dirty="0">
                <a:latin typeface="Arial" panose="020B0604020202020204" pitchFamily="34" charset="0"/>
                <a:cs typeface="Arial" panose="020B0604020202020204" pitchFamily="34" charset="0"/>
              </a:endParaRPr>
            </a:p>
          </p:txBody>
        </p:sp>
        <p:sp>
          <p:nvSpPr>
            <p:cNvPr id="9" name="Left Brace 8"/>
            <p:cNvSpPr/>
            <p:nvPr/>
          </p:nvSpPr>
          <p:spPr>
            <a:xfrm rot="10800000">
              <a:off x="4357511" y="560795"/>
              <a:ext cx="540353" cy="1846526"/>
            </a:xfrm>
            <a:prstGeom prst="leftBrace">
              <a:avLst>
                <a:gd name="adj1" fmla="val 8333"/>
                <a:gd name="adj2" fmla="val 46954"/>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sz="1350" dirty="0"/>
            </a:p>
          </p:txBody>
        </p:sp>
      </p:grpSp>
      <p:pic>
        <p:nvPicPr>
          <p:cNvPr id="8" name="Picture 7"/>
          <p:cNvPicPr>
            <a:picLocks noChangeAspect="1"/>
          </p:cNvPicPr>
          <p:nvPr/>
        </p:nvPicPr>
        <p:blipFill rotWithShape="1">
          <a:blip r:embed="rId3"/>
          <a:srcRect t="4026" r="46875" b="2881"/>
          <a:stretch/>
        </p:blipFill>
        <p:spPr>
          <a:xfrm>
            <a:off x="412224" y="560795"/>
            <a:ext cx="3283875" cy="5892045"/>
          </a:xfrm>
          <a:prstGeom prst="rect">
            <a:avLst/>
          </a:prstGeom>
        </p:spPr>
      </p:pic>
      <p:grpSp>
        <p:nvGrpSpPr>
          <p:cNvPr id="3" name="Group 2"/>
          <p:cNvGrpSpPr/>
          <p:nvPr/>
        </p:nvGrpSpPr>
        <p:grpSpPr>
          <a:xfrm>
            <a:off x="3476978" y="3071809"/>
            <a:ext cx="5062389" cy="2993209"/>
            <a:chOff x="3488266" y="2547640"/>
            <a:chExt cx="5051101" cy="3491916"/>
          </a:xfrm>
        </p:grpSpPr>
        <p:sp>
          <p:nvSpPr>
            <p:cNvPr id="13" name="Left Brace 12"/>
            <p:cNvSpPr/>
            <p:nvPr/>
          </p:nvSpPr>
          <p:spPr>
            <a:xfrm rot="10800000">
              <a:off x="3488266" y="2547640"/>
              <a:ext cx="437266" cy="3491916"/>
            </a:xfrm>
            <a:prstGeom prst="leftBrace">
              <a:avLst>
                <a:gd name="adj1" fmla="val 8333"/>
                <a:gd name="adj2" fmla="val 46954"/>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sz="1350" dirty="0"/>
            </a:p>
          </p:txBody>
        </p:sp>
        <p:sp>
          <p:nvSpPr>
            <p:cNvPr id="10" name="TextBox 9"/>
            <p:cNvSpPr txBox="1"/>
            <p:nvPr/>
          </p:nvSpPr>
          <p:spPr>
            <a:xfrm>
              <a:off x="3950586" y="2801521"/>
              <a:ext cx="4588781" cy="2692920"/>
            </a:xfrm>
            <a:prstGeom prst="rect">
              <a:avLst/>
            </a:prstGeom>
            <a:noFill/>
          </p:spPr>
          <p:txBody>
            <a:bodyPr wrap="square" rtlCol="0">
              <a:spAutoFit/>
            </a:bodyPr>
            <a:lstStyle/>
            <a:p>
              <a:endParaRPr lang="en-Z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ZA" dirty="0">
                  <a:latin typeface="Arial" panose="020B0604020202020204" pitchFamily="34" charset="0"/>
                  <a:cs typeface="Arial" panose="020B0604020202020204" pitchFamily="34" charset="0"/>
                </a:rPr>
                <a:t>All these </a:t>
              </a:r>
              <a:r>
                <a:rPr lang="en-ZA" dirty="0" smtClean="0">
                  <a:latin typeface="Arial" panose="020B0604020202020204" pitchFamily="34" charset="0"/>
                  <a:cs typeface="Arial" panose="020B0604020202020204" pitchFamily="34" charset="0"/>
                </a:rPr>
                <a:t>scenarios decrease the ESS from the current state.</a:t>
              </a:r>
            </a:p>
            <a:p>
              <a:endParaRPr lang="en-ZA"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ZA" dirty="0" err="1" smtClean="0">
                  <a:latin typeface="Arial" panose="020B0604020202020204" pitchFamily="34" charset="0"/>
                  <a:cs typeface="Arial" panose="020B0604020202020204" pitchFamily="34" charset="0"/>
                </a:rPr>
                <a:t>Sc</a:t>
              </a:r>
              <a:r>
                <a:rPr lang="en-ZA" dirty="0" smtClean="0">
                  <a:latin typeface="Arial" panose="020B0604020202020204" pitchFamily="34" charset="0"/>
                  <a:cs typeface="Arial" panose="020B0604020202020204" pitchFamily="34" charset="0"/>
                </a:rPr>
                <a:t> </a:t>
              </a:r>
              <a:r>
                <a:rPr lang="en-ZA" dirty="0" err="1" smtClean="0">
                  <a:latin typeface="Arial" panose="020B0604020202020204" pitchFamily="34" charset="0"/>
                  <a:cs typeface="Arial" panose="020B0604020202020204" pitchFamily="34" charset="0"/>
                </a:rPr>
                <a:t>Biii</a:t>
              </a:r>
              <a:r>
                <a:rPr lang="en-ZA" dirty="0" smtClean="0">
                  <a:latin typeface="Arial" panose="020B0604020202020204" pitchFamily="34" charset="0"/>
                  <a:cs typeface="Arial" panose="020B0604020202020204" pitchFamily="34" charset="0"/>
                </a:rPr>
                <a:t> represent the worst case scenario due to</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impacts largely associated with recreational losses as well as livelihood losses in some instances. </a:t>
              </a:r>
              <a:endParaRPr lang="en-ZA"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1646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2011" t="27664" r="8642" b="5080"/>
          <a:stretch/>
        </p:blipFill>
        <p:spPr>
          <a:xfrm rot="19845754">
            <a:off x="-1090494" y="734304"/>
            <a:ext cx="4085405" cy="5334000"/>
          </a:xfrm>
          <a:prstGeom prst="rect">
            <a:avLst/>
          </a:prstGeom>
        </p:spPr>
      </p:pic>
      <p:sp>
        <p:nvSpPr>
          <p:cNvPr id="6" name="TextBox 5"/>
          <p:cNvSpPr txBox="1"/>
          <p:nvPr/>
        </p:nvSpPr>
        <p:spPr>
          <a:xfrm>
            <a:off x="4985478" y="999150"/>
            <a:ext cx="4006122" cy="5355312"/>
          </a:xfrm>
          <a:prstGeom prst="rect">
            <a:avLst/>
          </a:prstGeom>
          <a:noFill/>
        </p:spPr>
        <p:txBody>
          <a:bodyPr wrap="square" rtlCol="0">
            <a:spAutoFit/>
          </a:bodyPr>
          <a:lstStyle/>
          <a:p>
            <a:pPr marL="285750" indent="-285750">
              <a:buFont typeface="Wingdings" panose="05000000000000000000" pitchFamily="2" charset="2"/>
              <a:buChar char="Ø"/>
            </a:pPr>
            <a:r>
              <a:rPr lang="en-ZA" dirty="0" smtClean="0">
                <a:latin typeface="Arial" panose="020B0604020202020204" pitchFamily="34" charset="0"/>
                <a:cs typeface="Arial" panose="020B0604020202020204" pitchFamily="34" charset="0"/>
              </a:rPr>
              <a:t>Most scenarios at </a:t>
            </a:r>
            <a:r>
              <a:rPr lang="en-ZA" dirty="0" err="1" smtClean="0">
                <a:latin typeface="Arial" panose="020B0604020202020204" pitchFamily="34" charset="0"/>
                <a:cs typeface="Arial" panose="020B0604020202020204" pitchFamily="34" charset="0"/>
              </a:rPr>
              <a:t>Mpambanyoni</a:t>
            </a:r>
            <a:r>
              <a:rPr lang="en-ZA" dirty="0" smtClean="0">
                <a:latin typeface="Arial" panose="020B0604020202020204" pitchFamily="34" charset="0"/>
                <a:cs typeface="Arial" panose="020B0604020202020204" pitchFamily="34" charset="0"/>
              </a:rPr>
              <a:t> neutral although some marginally – </a:t>
            </a:r>
            <a:r>
              <a:rPr lang="en-ZA" dirty="0" err="1" smtClean="0">
                <a:latin typeface="Arial" panose="020B0604020202020204" pitchFamily="34" charset="0"/>
                <a:cs typeface="Arial" panose="020B0604020202020204" pitchFamily="34" charset="0"/>
              </a:rPr>
              <a:t>ve</a:t>
            </a:r>
            <a:r>
              <a:rPr lang="en-ZA" dirty="0" smtClean="0">
                <a:latin typeface="Arial" panose="020B0604020202020204" pitchFamily="34" charset="0"/>
                <a:cs typeface="Arial" panose="020B0604020202020204" pitchFamily="34" charset="0"/>
              </a:rPr>
              <a:t> (rec fishing).</a:t>
            </a:r>
          </a:p>
          <a:p>
            <a:pPr marL="285750" indent="-285750">
              <a:buFont typeface="Wingdings" panose="05000000000000000000" pitchFamily="2" charset="2"/>
              <a:buChar char="Ø"/>
            </a:pPr>
            <a:r>
              <a:rPr lang="en-ZA" dirty="0" smtClean="0">
                <a:latin typeface="Arial" panose="020B0604020202020204" pitchFamily="34" charset="0"/>
                <a:cs typeface="Arial" panose="020B0604020202020204" pitchFamily="34" charset="0"/>
              </a:rPr>
              <a:t>For </a:t>
            </a:r>
            <a:r>
              <a:rPr lang="en-ZA" dirty="0">
                <a:latin typeface="Arial" panose="020B0604020202020204" pitchFamily="34" charset="0"/>
                <a:cs typeface="Arial" panose="020B0604020202020204" pitchFamily="34" charset="0"/>
              </a:rPr>
              <a:t>the </a:t>
            </a:r>
            <a:r>
              <a:rPr lang="en-ZA" dirty="0" err="1">
                <a:latin typeface="Arial" panose="020B0604020202020204" pitchFamily="34" charset="0"/>
                <a:cs typeface="Arial" panose="020B0604020202020204" pitchFamily="34" charset="0"/>
              </a:rPr>
              <a:t>Sezela</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scenarios </a:t>
            </a:r>
            <a:r>
              <a:rPr lang="en-ZA" dirty="0">
                <a:latin typeface="Arial" panose="020B0604020202020204" pitchFamily="34" charset="0"/>
                <a:cs typeface="Arial" panose="020B0604020202020204" pitchFamily="34" charset="0"/>
              </a:rPr>
              <a:t>are mostly neutral, those </a:t>
            </a:r>
            <a:r>
              <a:rPr lang="en-ZA" dirty="0" smtClean="0">
                <a:latin typeface="Arial" panose="020B0604020202020204" pitchFamily="34" charset="0"/>
                <a:cs typeface="Arial" panose="020B0604020202020204" pitchFamily="34" charset="0"/>
              </a:rPr>
              <a:t>proposing </a:t>
            </a:r>
            <a:r>
              <a:rPr lang="en-ZA" dirty="0">
                <a:latin typeface="Arial" panose="020B0604020202020204" pitchFamily="34" charset="0"/>
                <a:cs typeface="Arial" panose="020B0604020202020204" pitchFamily="34" charset="0"/>
              </a:rPr>
              <a:t>small increases in waste water  </a:t>
            </a:r>
            <a:r>
              <a:rPr lang="en-ZA" dirty="0" smtClean="0">
                <a:latin typeface="Arial" panose="020B0604020202020204" pitchFamily="34" charset="0"/>
                <a:cs typeface="Arial" panose="020B0604020202020204" pitchFamily="34" charset="0"/>
              </a:rPr>
              <a:t>discharge are </a:t>
            </a:r>
            <a:r>
              <a:rPr lang="en-ZA" dirty="0">
                <a:latin typeface="Arial" panose="020B0604020202020204" pitchFamily="34" charset="0"/>
                <a:cs typeface="Arial" panose="020B0604020202020204" pitchFamily="34" charset="0"/>
              </a:rPr>
              <a:t>marginally negative. </a:t>
            </a:r>
            <a:r>
              <a:rPr lang="en-ZA" dirty="0" smtClean="0">
                <a:latin typeface="Arial" panose="020B0604020202020204" pitchFamily="34" charset="0"/>
                <a:cs typeface="Arial" panose="020B0604020202020204" pitchFamily="34" charset="0"/>
              </a:rPr>
              <a:t>(</a:t>
            </a:r>
            <a:r>
              <a:rPr lang="en-ZA" dirty="0">
                <a:latin typeface="Arial" panose="020B0604020202020204" pitchFamily="34" charset="0"/>
                <a:cs typeface="Arial" panose="020B0604020202020204" pitchFamily="34" charset="0"/>
              </a:rPr>
              <a:t>rec </a:t>
            </a:r>
            <a:r>
              <a:rPr lang="en-ZA" dirty="0" smtClean="0">
                <a:latin typeface="Arial" panose="020B0604020202020204" pitchFamily="34" charset="0"/>
                <a:cs typeface="Arial" panose="020B0604020202020204" pitchFamily="34" charset="0"/>
              </a:rPr>
              <a:t>fishing, some contact rec). Scenarios at </a:t>
            </a:r>
            <a:r>
              <a:rPr lang="en-ZA" dirty="0" err="1" smtClean="0">
                <a:latin typeface="Arial" panose="020B0604020202020204" pitchFamily="34" charset="0"/>
                <a:cs typeface="Arial" panose="020B0604020202020204" pitchFamily="34" charset="0"/>
              </a:rPr>
              <a:t>Sezela</a:t>
            </a:r>
            <a:r>
              <a:rPr lang="en-ZA" dirty="0" smtClean="0">
                <a:latin typeface="Arial" panose="020B0604020202020204" pitchFamily="34" charset="0"/>
                <a:cs typeface="Arial" panose="020B0604020202020204" pitchFamily="34" charset="0"/>
              </a:rPr>
              <a:t> may be NB with impact at Pennington Blue Flag Beach.</a:t>
            </a:r>
          </a:p>
          <a:p>
            <a:pPr marL="285750" indent="-285750">
              <a:buFont typeface="Wingdings" panose="05000000000000000000" pitchFamily="2" charset="2"/>
              <a:buChar char="Ø"/>
            </a:pPr>
            <a:r>
              <a:rPr lang="en-ZA" dirty="0" err="1">
                <a:latin typeface="Arial" panose="020B0604020202020204" pitchFamily="34" charset="0"/>
                <a:cs typeface="Arial" panose="020B0604020202020204" pitchFamily="34" charset="0"/>
              </a:rPr>
              <a:t>Koshwana</a:t>
            </a:r>
            <a:r>
              <a:rPr lang="en-ZA" dirty="0">
                <a:latin typeface="Arial" panose="020B0604020202020204" pitchFamily="34" charset="0"/>
                <a:cs typeface="Arial" panose="020B0604020202020204" pitchFamily="34" charset="0"/>
              </a:rPr>
              <a:t> Estuary, most scenarios </a:t>
            </a:r>
            <a:r>
              <a:rPr lang="en-ZA" dirty="0" smtClean="0">
                <a:latin typeface="Arial" panose="020B0604020202020204" pitchFamily="34" charset="0"/>
                <a:cs typeface="Arial" panose="020B0604020202020204" pitchFamily="34" charset="0"/>
              </a:rPr>
              <a:t>+ </a:t>
            </a:r>
            <a:r>
              <a:rPr lang="en-ZA" dirty="0" err="1" smtClean="0">
                <a:latin typeface="Arial" panose="020B0604020202020204" pitchFamily="34" charset="0"/>
                <a:cs typeface="Arial" panose="020B0604020202020204" pitchFamily="34" charset="0"/>
              </a:rPr>
              <a:t>ve</a:t>
            </a:r>
            <a:r>
              <a:rPr lang="en-ZA" dirty="0" smtClean="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L</a:t>
            </a:r>
            <a:r>
              <a:rPr lang="en-ZA" dirty="0" smtClean="0">
                <a:latin typeface="Arial" panose="020B0604020202020204" pitchFamily="34" charset="0"/>
                <a:cs typeface="Arial" panose="020B0604020202020204" pitchFamily="34" charset="0"/>
              </a:rPr>
              <a:t>argely </a:t>
            </a:r>
            <a:r>
              <a:rPr lang="en-ZA" dirty="0">
                <a:latin typeface="Arial" panose="020B0604020202020204" pitchFamily="34" charset="0"/>
                <a:cs typeface="Arial" panose="020B0604020202020204" pitchFamily="34" charset="0"/>
              </a:rPr>
              <a:t>related to potential improvements with respect to fishing </a:t>
            </a:r>
            <a:r>
              <a:rPr lang="en-ZA" dirty="0" smtClean="0">
                <a:latin typeface="Arial" panose="020B0604020202020204" pitchFamily="34" charset="0"/>
                <a:cs typeface="Arial" panose="020B0604020202020204" pitchFamily="34" charset="0"/>
              </a:rPr>
              <a:t>under reduced </a:t>
            </a:r>
            <a:r>
              <a:rPr lang="en-ZA" dirty="0">
                <a:latin typeface="Arial" panose="020B0604020202020204" pitchFamily="34" charset="0"/>
                <a:cs typeface="Arial" panose="020B0604020202020204" pitchFamily="34" charset="0"/>
              </a:rPr>
              <a:t>waste water </a:t>
            </a:r>
            <a:r>
              <a:rPr lang="en-ZA" dirty="0" smtClean="0">
                <a:latin typeface="Arial" panose="020B0604020202020204" pitchFamily="34" charset="0"/>
                <a:cs typeface="Arial" panose="020B0604020202020204" pitchFamily="34" charset="0"/>
              </a:rPr>
              <a:t>discharge Sc. Scs </a:t>
            </a:r>
            <a:r>
              <a:rPr lang="en-ZA" dirty="0">
                <a:latin typeface="Arial" panose="020B0604020202020204" pitchFamily="34" charset="0"/>
                <a:cs typeface="Arial" panose="020B0604020202020204" pitchFamily="34" charset="0"/>
              </a:rPr>
              <a:t>with elevated waste water discharges are negative for the </a:t>
            </a:r>
            <a:r>
              <a:rPr lang="en-ZA" dirty="0" smtClean="0">
                <a:latin typeface="Arial" panose="020B0604020202020204" pitchFamily="34" charset="0"/>
                <a:cs typeface="Arial" panose="020B0604020202020204" pitchFamily="34" charset="0"/>
              </a:rPr>
              <a:t>reverse reasons. </a:t>
            </a:r>
            <a:endParaRPr lang="en-ZA" dirty="0">
              <a:latin typeface="Arial" panose="020B0604020202020204" pitchFamily="34" charset="0"/>
              <a:cs typeface="Arial" panose="020B0604020202020204" pitchFamily="34" charset="0"/>
            </a:endParaRPr>
          </a:p>
        </p:txBody>
      </p:sp>
      <p:sp>
        <p:nvSpPr>
          <p:cNvPr id="7" name="TextBox 6"/>
          <p:cNvSpPr txBox="1"/>
          <p:nvPr/>
        </p:nvSpPr>
        <p:spPr>
          <a:xfrm>
            <a:off x="4753782" y="24123"/>
            <a:ext cx="4390218" cy="738664"/>
          </a:xfrm>
          <a:prstGeom prst="rect">
            <a:avLst/>
          </a:prstGeom>
          <a:solidFill>
            <a:schemeClr val="bg1"/>
          </a:solidFill>
        </p:spPr>
        <p:txBody>
          <a:bodyPr wrap="square" rtlCol="0">
            <a:spAutoFit/>
          </a:bodyPr>
          <a:lstStyle/>
          <a:p>
            <a:pPr algn="ctr"/>
            <a:r>
              <a:rPr lang="en-ZA" sz="2100" b="1" dirty="0" smtClean="0">
                <a:latin typeface="Aharoni" panose="02010803020104030203" pitchFamily="2" charset="-79"/>
                <a:cs typeface="Aharoni" panose="02010803020104030203" pitchFamily="2" charset="-79"/>
              </a:rPr>
              <a:t>SOUTHERN CLUSTER B </a:t>
            </a:r>
            <a:r>
              <a:rPr lang="en-ZA" sz="2100" b="1" dirty="0">
                <a:latin typeface="Aharoni" panose="02010803020104030203" pitchFamily="2" charset="-79"/>
                <a:cs typeface="Aharoni" panose="02010803020104030203" pitchFamily="2" charset="-79"/>
              </a:rPr>
              <a:t>ESS CONSEQUENCES</a:t>
            </a:r>
          </a:p>
        </p:txBody>
      </p:sp>
      <p:grpSp>
        <p:nvGrpSpPr>
          <p:cNvPr id="2" name="Group 1"/>
          <p:cNvGrpSpPr/>
          <p:nvPr/>
        </p:nvGrpSpPr>
        <p:grpSpPr>
          <a:xfrm>
            <a:off x="989775" y="24123"/>
            <a:ext cx="2910889" cy="6445872"/>
            <a:chOff x="989775" y="24123"/>
            <a:chExt cx="2910889" cy="6445872"/>
          </a:xfrm>
        </p:grpSpPr>
        <p:pic>
          <p:nvPicPr>
            <p:cNvPr id="3" name="Picture 2"/>
            <p:cNvPicPr>
              <a:picLocks noChangeAspect="1"/>
            </p:cNvPicPr>
            <p:nvPr/>
          </p:nvPicPr>
          <p:blipFill rotWithShape="1">
            <a:blip r:embed="rId3"/>
            <a:srcRect l="2611" t="1841" r="6853" b="30316"/>
            <a:stretch/>
          </p:blipFill>
          <p:spPr>
            <a:xfrm rot="5400000">
              <a:off x="-457329" y="2112002"/>
              <a:ext cx="6445872" cy="2270114"/>
            </a:xfrm>
            <a:prstGeom prst="rect">
              <a:avLst/>
            </a:prstGeom>
          </p:spPr>
        </p:pic>
        <p:sp>
          <p:nvSpPr>
            <p:cNvPr id="20" name="TextBox 19"/>
            <p:cNvSpPr txBox="1"/>
            <p:nvPr/>
          </p:nvSpPr>
          <p:spPr>
            <a:xfrm>
              <a:off x="989775" y="399886"/>
              <a:ext cx="1675641" cy="338554"/>
            </a:xfrm>
            <a:prstGeom prst="rect">
              <a:avLst/>
            </a:prstGeom>
            <a:noFill/>
          </p:spPr>
          <p:txBody>
            <a:bodyPr wrap="square" rtlCol="0">
              <a:spAutoFit/>
            </a:bodyPr>
            <a:lstStyle/>
            <a:p>
              <a:r>
                <a:rPr lang="en-ZA" sz="1600" smtClean="0">
                  <a:solidFill>
                    <a:schemeClr val="accent1">
                      <a:lumMod val="75000"/>
                    </a:schemeClr>
                  </a:solidFill>
                  <a:latin typeface="Aharoni" panose="02010803020104030203" pitchFamily="2" charset="-79"/>
                  <a:cs typeface="Aharoni" panose="02010803020104030203" pitchFamily="2" charset="-79"/>
                </a:rPr>
                <a:t>Mpambanyoni</a:t>
              </a:r>
              <a:endParaRPr lang="en-ZA" sz="1600">
                <a:solidFill>
                  <a:schemeClr val="accent1">
                    <a:lumMod val="75000"/>
                  </a:schemeClr>
                </a:solidFill>
                <a:latin typeface="Aharoni" panose="02010803020104030203" pitchFamily="2" charset="-79"/>
                <a:cs typeface="Aharoni" panose="02010803020104030203" pitchFamily="2" charset="-79"/>
              </a:endParaRPr>
            </a:p>
          </p:txBody>
        </p:sp>
        <p:sp>
          <p:nvSpPr>
            <p:cNvPr id="10" name="TextBox 9"/>
            <p:cNvSpPr txBox="1"/>
            <p:nvPr/>
          </p:nvSpPr>
          <p:spPr>
            <a:xfrm>
              <a:off x="1570439" y="1856152"/>
              <a:ext cx="1094977" cy="338554"/>
            </a:xfrm>
            <a:prstGeom prst="rect">
              <a:avLst/>
            </a:prstGeom>
            <a:noFill/>
          </p:spPr>
          <p:txBody>
            <a:bodyPr wrap="square" rtlCol="0">
              <a:spAutoFit/>
            </a:bodyPr>
            <a:lstStyle/>
            <a:p>
              <a:r>
                <a:rPr lang="en-ZA" sz="1600" smtClean="0">
                  <a:solidFill>
                    <a:schemeClr val="accent1">
                      <a:lumMod val="75000"/>
                    </a:schemeClr>
                  </a:solidFill>
                  <a:latin typeface="Aharoni" panose="02010803020104030203" pitchFamily="2" charset="-79"/>
                  <a:cs typeface="Aharoni" panose="02010803020104030203" pitchFamily="2" charset="-79"/>
                </a:rPr>
                <a:t>Sezela</a:t>
              </a:r>
              <a:endParaRPr lang="en-ZA" sz="1600">
                <a:solidFill>
                  <a:schemeClr val="accent1">
                    <a:lumMod val="75000"/>
                  </a:schemeClr>
                </a:solidFill>
                <a:latin typeface="Aharoni" panose="02010803020104030203" pitchFamily="2" charset="-79"/>
                <a:cs typeface="Aharoni" panose="02010803020104030203" pitchFamily="2" charset="-79"/>
              </a:endParaRPr>
            </a:p>
          </p:txBody>
        </p:sp>
        <p:sp>
          <p:nvSpPr>
            <p:cNvPr id="11" name="TextBox 10"/>
            <p:cNvSpPr txBox="1"/>
            <p:nvPr/>
          </p:nvSpPr>
          <p:spPr>
            <a:xfrm>
              <a:off x="1508981" y="5243989"/>
              <a:ext cx="1313241" cy="338554"/>
            </a:xfrm>
            <a:prstGeom prst="rect">
              <a:avLst/>
            </a:prstGeom>
            <a:noFill/>
          </p:spPr>
          <p:txBody>
            <a:bodyPr wrap="square" rtlCol="0">
              <a:spAutoFit/>
            </a:bodyPr>
            <a:lstStyle/>
            <a:p>
              <a:r>
                <a:rPr lang="en-ZA" sz="1600" smtClean="0">
                  <a:solidFill>
                    <a:schemeClr val="accent1">
                      <a:lumMod val="75000"/>
                    </a:schemeClr>
                  </a:solidFill>
                  <a:latin typeface="Aharoni" panose="02010803020104030203" pitchFamily="2" charset="-79"/>
                  <a:cs typeface="Aharoni" panose="02010803020104030203" pitchFamily="2" charset="-79"/>
                </a:rPr>
                <a:t>Koshwana</a:t>
              </a:r>
              <a:endParaRPr lang="en-ZA" sz="1600">
                <a:solidFill>
                  <a:schemeClr val="accent1">
                    <a:lumMod val="75000"/>
                  </a:schemeClr>
                </a:solidFill>
                <a:latin typeface="Aharoni" panose="02010803020104030203" pitchFamily="2" charset="-79"/>
                <a:cs typeface="Aharoni" panose="02010803020104030203" pitchFamily="2" charset="-79"/>
              </a:endParaRPr>
            </a:p>
          </p:txBody>
        </p:sp>
        <p:sp>
          <p:nvSpPr>
            <p:cNvPr id="24" name="Right Arrow 23"/>
            <p:cNvSpPr/>
            <p:nvPr/>
          </p:nvSpPr>
          <p:spPr>
            <a:xfrm rot="689268">
              <a:off x="1324267" y="341641"/>
              <a:ext cx="369427" cy="103627"/>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1" name="Right Arrow 20"/>
            <p:cNvSpPr/>
            <p:nvPr/>
          </p:nvSpPr>
          <p:spPr>
            <a:xfrm rot="20472437">
              <a:off x="1228602" y="1994156"/>
              <a:ext cx="369427" cy="103627"/>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2" name="Right Arrow 11"/>
            <p:cNvSpPr/>
            <p:nvPr/>
          </p:nvSpPr>
          <p:spPr>
            <a:xfrm>
              <a:off x="1365692" y="5361452"/>
              <a:ext cx="204747" cy="57216"/>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grpSp>
    </p:spTree>
    <p:extLst>
      <p:ext uri="{BB962C8B-B14F-4D97-AF65-F5344CB8AC3E}">
        <p14:creationId xmlns:p14="http://schemas.microsoft.com/office/powerpoint/2010/main" val="256141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0605" t="13498" r="16571" b="9794"/>
          <a:stretch/>
        </p:blipFill>
        <p:spPr>
          <a:xfrm rot="19971791">
            <a:off x="-677336" y="233068"/>
            <a:ext cx="3781777" cy="6112896"/>
          </a:xfrm>
          <a:prstGeom prst="rect">
            <a:avLst/>
          </a:prstGeom>
        </p:spPr>
      </p:pic>
      <p:sp>
        <p:nvSpPr>
          <p:cNvPr id="6" name="TextBox 5"/>
          <p:cNvSpPr txBox="1"/>
          <p:nvPr/>
        </p:nvSpPr>
        <p:spPr>
          <a:xfrm>
            <a:off x="4945830" y="442263"/>
            <a:ext cx="4006122" cy="6463308"/>
          </a:xfrm>
          <a:prstGeom prst="rect">
            <a:avLst/>
          </a:prstGeom>
          <a:noFill/>
        </p:spPr>
        <p:txBody>
          <a:bodyPr wrap="square" rtlCol="0">
            <a:spAutoFit/>
          </a:bodyPr>
          <a:lstStyle/>
          <a:p>
            <a:pPr marL="285750" indent="-285750">
              <a:buFont typeface="Wingdings" panose="05000000000000000000" pitchFamily="2" charset="2"/>
              <a:buChar char="Ø"/>
            </a:pPr>
            <a:r>
              <a:rPr lang="en-ZA" dirty="0" smtClean="0">
                <a:latin typeface="Arial" panose="020B0604020202020204" pitchFamily="34" charset="0"/>
                <a:cs typeface="Arial" panose="020B0604020202020204" pitchFamily="34" charset="0"/>
              </a:rPr>
              <a:t>Most scenarios at </a:t>
            </a:r>
            <a:r>
              <a:rPr lang="en-ZA" dirty="0" err="1" smtClean="0">
                <a:latin typeface="Arial" panose="020B0604020202020204" pitchFamily="34" charset="0"/>
                <a:cs typeface="Arial" panose="020B0604020202020204" pitchFamily="34" charset="0"/>
              </a:rPr>
              <a:t>Mbango</a:t>
            </a:r>
            <a:r>
              <a:rPr lang="en-ZA" dirty="0" smtClean="0">
                <a:latin typeface="Arial" panose="020B0604020202020204" pitchFamily="34" charset="0"/>
                <a:cs typeface="Arial" panose="020B0604020202020204" pitchFamily="34" charset="0"/>
              </a:rPr>
              <a:t> neutral. </a:t>
            </a:r>
            <a:r>
              <a:rPr lang="en-ZA" dirty="0">
                <a:latin typeface="Arial" panose="020B0604020202020204" pitchFamily="34" charset="0"/>
                <a:cs typeface="Arial" panose="020B0604020202020204" pitchFamily="34" charset="0"/>
              </a:rPr>
              <a:t>E</a:t>
            </a:r>
            <a:r>
              <a:rPr lang="en-ZA" dirty="0" smtClean="0">
                <a:latin typeface="Arial" panose="020B0604020202020204" pitchFamily="34" charset="0"/>
                <a:cs typeface="Arial" panose="020B0604020202020204" pitchFamily="34" charset="0"/>
              </a:rPr>
              <a:t>xception of  those prosing WW discharge decrease  are +</a:t>
            </a:r>
            <a:r>
              <a:rPr lang="en-ZA" dirty="0" err="1" smtClean="0">
                <a:latin typeface="Arial" panose="020B0604020202020204" pitchFamily="34" charset="0"/>
                <a:cs typeface="Arial" panose="020B0604020202020204" pitchFamily="34" charset="0"/>
              </a:rPr>
              <a:t>ve</a:t>
            </a:r>
            <a:r>
              <a:rPr lang="en-ZA" dirty="0" smtClean="0">
                <a:latin typeface="Arial" panose="020B0604020202020204" pitchFamily="34" charset="0"/>
                <a:cs typeface="Arial" panose="020B0604020202020204" pitchFamily="34" charset="0"/>
              </a:rPr>
              <a:t> (subsistence fishing, contact rec).</a:t>
            </a:r>
          </a:p>
          <a:p>
            <a:pPr marL="285750" indent="-285750">
              <a:buFont typeface="Wingdings" panose="05000000000000000000" pitchFamily="2" charset="2"/>
              <a:buChar char="Ø"/>
            </a:pPr>
            <a:r>
              <a:rPr lang="en-ZA" dirty="0" err="1" smtClean="0">
                <a:latin typeface="Arial" panose="020B0604020202020204" pitchFamily="34" charset="0"/>
                <a:cs typeface="Arial" panose="020B0604020202020204" pitchFamily="34" charset="0"/>
              </a:rPr>
              <a:t>Boboyi</a:t>
            </a:r>
            <a:r>
              <a:rPr lang="en-ZA" dirty="0" smtClean="0">
                <a:latin typeface="Arial" panose="020B0604020202020204" pitchFamily="34" charset="0"/>
                <a:cs typeface="Arial" panose="020B0604020202020204" pitchFamily="34" charset="0"/>
              </a:rPr>
              <a:t> and </a:t>
            </a:r>
            <a:r>
              <a:rPr lang="en-ZA" dirty="0" err="1" smtClean="0">
                <a:latin typeface="Arial" panose="020B0604020202020204" pitchFamily="34" charset="0"/>
                <a:cs typeface="Arial" panose="020B0604020202020204" pitchFamily="34" charset="0"/>
              </a:rPr>
              <a:t>Mhlangeni</a:t>
            </a:r>
            <a:r>
              <a:rPr lang="en-ZA" dirty="0" smtClean="0">
                <a:latin typeface="Arial" panose="020B0604020202020204" pitchFamily="34" charset="0"/>
                <a:cs typeface="Arial" panose="020B0604020202020204" pitchFamily="34" charset="0"/>
              </a:rPr>
              <a:t> some scenarios marginal –</a:t>
            </a:r>
            <a:r>
              <a:rPr lang="en-ZA" dirty="0" err="1" smtClean="0">
                <a:latin typeface="Arial" panose="020B0604020202020204" pitchFamily="34" charset="0"/>
                <a:cs typeface="Arial" panose="020B0604020202020204" pitchFamily="34" charset="0"/>
              </a:rPr>
              <a:t>ve</a:t>
            </a:r>
            <a:r>
              <a:rPr lang="en-ZA"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ZA" dirty="0" err="1" smtClean="0">
                <a:latin typeface="Arial" panose="020B0604020202020204" pitchFamily="34" charset="0"/>
                <a:cs typeface="Arial" panose="020B0604020202020204" pitchFamily="34" charset="0"/>
              </a:rPr>
              <a:t>Vungu</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with elevated levels of WW discharge all – </a:t>
            </a:r>
            <a:r>
              <a:rPr lang="en-ZA" dirty="0" err="1" smtClean="0">
                <a:latin typeface="Arial" panose="020B0604020202020204" pitchFamily="34" charset="0"/>
                <a:cs typeface="Arial" panose="020B0604020202020204" pitchFamily="34" charset="0"/>
              </a:rPr>
              <a:t>ve</a:t>
            </a:r>
            <a:r>
              <a:rPr lang="en-ZA" dirty="0" smtClean="0">
                <a:latin typeface="Arial" panose="020B0604020202020204" pitchFamily="34" charset="0"/>
                <a:cs typeface="Arial" panose="020B0604020202020204" pitchFamily="34" charset="0"/>
              </a:rPr>
              <a:t>. Driver is largely recreational fishing. </a:t>
            </a:r>
          </a:p>
          <a:p>
            <a:pPr marL="285750" indent="-285750">
              <a:buFont typeface="Wingdings" panose="05000000000000000000" pitchFamily="2" charset="2"/>
              <a:buChar char="Ø"/>
            </a:pPr>
            <a:r>
              <a:rPr lang="en-ZA" dirty="0" err="1" smtClean="0">
                <a:latin typeface="Arial" panose="020B0604020202020204" pitchFamily="34" charset="0"/>
                <a:cs typeface="Arial" panose="020B0604020202020204" pitchFamily="34" charset="0"/>
              </a:rPr>
              <a:t>Kongweni</a:t>
            </a:r>
            <a:r>
              <a:rPr lang="en-ZA" dirty="0" smtClean="0">
                <a:latin typeface="Arial" panose="020B0604020202020204" pitchFamily="34" charset="0"/>
                <a:cs typeface="Arial" panose="020B0604020202020204" pitchFamily="34" charset="0"/>
              </a:rPr>
              <a:t> – NB Blue flag beach (Margate) impact. </a:t>
            </a:r>
            <a:r>
              <a:rPr lang="en-ZA" dirty="0" err="1" smtClean="0">
                <a:latin typeface="Arial" panose="020B0604020202020204" pitchFamily="34" charset="0"/>
                <a:cs typeface="Arial" panose="020B0604020202020204" pitchFamily="34" charset="0"/>
              </a:rPr>
              <a:t>Sc</a:t>
            </a:r>
            <a:r>
              <a:rPr lang="en-ZA" dirty="0" smtClean="0">
                <a:latin typeface="Arial" panose="020B0604020202020204" pitchFamily="34" charset="0"/>
                <a:cs typeface="Arial" panose="020B0604020202020204" pitchFamily="34" charset="0"/>
              </a:rPr>
              <a:t> with reduced WW = +</a:t>
            </a:r>
            <a:r>
              <a:rPr lang="en-ZA" dirty="0" err="1" smtClean="0">
                <a:latin typeface="Arial" panose="020B0604020202020204" pitchFamily="34" charset="0"/>
                <a:cs typeface="Arial" panose="020B0604020202020204" pitchFamily="34" charset="0"/>
              </a:rPr>
              <a:t>ve</a:t>
            </a:r>
            <a:r>
              <a:rPr lang="en-ZA" dirty="0" smtClean="0">
                <a:latin typeface="Arial" panose="020B0604020202020204" pitchFamily="34" charset="0"/>
                <a:cs typeface="Arial" panose="020B0604020202020204" pitchFamily="34" charset="0"/>
              </a:rPr>
              <a:t>,  Scs with elevated WW –</a:t>
            </a:r>
            <a:r>
              <a:rPr lang="en-ZA" dirty="0" err="1" smtClean="0">
                <a:latin typeface="Arial" panose="020B0604020202020204" pitchFamily="34" charset="0"/>
                <a:cs typeface="Arial" panose="020B0604020202020204" pitchFamily="34" charset="0"/>
              </a:rPr>
              <a:t>ve</a:t>
            </a:r>
            <a:r>
              <a:rPr lang="en-ZA" dirty="0" smtClean="0">
                <a:latin typeface="Arial" panose="020B0604020202020204" pitchFamily="34" charset="0"/>
                <a:cs typeface="Arial" panose="020B0604020202020204" pitchFamily="34" charset="0"/>
              </a:rPr>
              <a:t> (recreational fishing, inverts)</a:t>
            </a:r>
          </a:p>
          <a:p>
            <a:pPr marL="285750" indent="-285750">
              <a:buFont typeface="Wingdings" panose="05000000000000000000" pitchFamily="2" charset="2"/>
              <a:buChar char="Ø"/>
            </a:pPr>
            <a:r>
              <a:rPr lang="en-ZA" dirty="0" err="1" smtClean="0">
                <a:latin typeface="Arial" panose="020B0604020202020204" pitchFamily="34" charset="0"/>
                <a:cs typeface="Arial" panose="020B0604020202020204" pitchFamily="34" charset="0"/>
              </a:rPr>
              <a:t>Mvuthsini</a:t>
            </a:r>
            <a:r>
              <a:rPr lang="en-ZA" dirty="0" smtClean="0">
                <a:latin typeface="Arial" panose="020B0604020202020204" pitchFamily="34" charset="0"/>
                <a:cs typeface="Arial" panose="020B0604020202020204" pitchFamily="34" charset="0"/>
              </a:rPr>
              <a:t> (possible Ramsgate Blue Flag impact)  </a:t>
            </a:r>
            <a:r>
              <a:rPr lang="en-ZA" dirty="0" err="1" smtClean="0">
                <a:latin typeface="Arial" panose="020B0604020202020204" pitchFamily="34" charset="0"/>
                <a:cs typeface="Arial" panose="020B0604020202020204" pitchFamily="34" charset="0"/>
              </a:rPr>
              <a:t>Sc</a:t>
            </a:r>
            <a:r>
              <a:rPr lang="en-ZA" dirty="0" smtClean="0">
                <a:latin typeface="Arial" panose="020B0604020202020204" pitchFamily="34" charset="0"/>
                <a:cs typeface="Arial" panose="020B0604020202020204" pitchFamily="34" charset="0"/>
              </a:rPr>
              <a:t> with introduction of WW discharge </a:t>
            </a:r>
            <a:r>
              <a:rPr lang="it-IT" dirty="0" smtClean="0">
                <a:latin typeface="Arial" panose="020B0604020202020204" pitchFamily="34" charset="0"/>
                <a:cs typeface="Arial" panose="020B0604020202020204" pitchFamily="34" charset="0"/>
              </a:rPr>
              <a:t>– ve (fishing, contact rec, inverts)</a:t>
            </a:r>
          </a:p>
          <a:p>
            <a:pPr marL="285750" indent="-285750">
              <a:buFont typeface="Wingdings" panose="05000000000000000000" pitchFamily="2" charset="2"/>
              <a:buChar char="Ø"/>
            </a:pPr>
            <a:r>
              <a:rPr lang="it-IT" dirty="0" smtClean="0">
                <a:latin typeface="Arial" panose="020B0604020202020204" pitchFamily="34" charset="0"/>
                <a:cs typeface="Arial" panose="020B0604020202020204" pitchFamily="34" charset="0"/>
              </a:rPr>
              <a:t>Tongazi Scs increasing WW – ve.</a:t>
            </a:r>
          </a:p>
          <a:p>
            <a:pPr marL="285750" indent="-285750">
              <a:buFont typeface="Wingdings" panose="05000000000000000000" pitchFamily="2" charset="2"/>
              <a:buChar char="Ø"/>
            </a:pPr>
            <a:r>
              <a:rPr lang="it-IT" dirty="0" smtClean="0">
                <a:latin typeface="Arial" panose="020B0604020202020204" pitchFamily="34" charset="0"/>
                <a:cs typeface="Arial" panose="020B0604020202020204" pitchFamily="34" charset="0"/>
              </a:rPr>
              <a:t>Zolwane Scs proposing introduction of WW discahrge -ve (fishing)</a:t>
            </a:r>
          </a:p>
          <a:p>
            <a:pPr marL="285750" indent="-285750">
              <a:buFont typeface="Wingdings" panose="05000000000000000000" pitchFamily="2" charset="2"/>
              <a:buChar char="Ø"/>
            </a:pPr>
            <a:endParaRPr lang="en-ZA"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ZA" dirty="0">
              <a:latin typeface="Arial" panose="020B0604020202020204" pitchFamily="34" charset="0"/>
              <a:cs typeface="Arial" panose="020B0604020202020204" pitchFamily="34" charset="0"/>
            </a:endParaRPr>
          </a:p>
        </p:txBody>
      </p:sp>
      <p:sp>
        <p:nvSpPr>
          <p:cNvPr id="7" name="TextBox 6"/>
          <p:cNvSpPr txBox="1"/>
          <p:nvPr/>
        </p:nvSpPr>
        <p:spPr>
          <a:xfrm>
            <a:off x="4753782" y="24123"/>
            <a:ext cx="4390218" cy="415498"/>
          </a:xfrm>
          <a:prstGeom prst="rect">
            <a:avLst/>
          </a:prstGeom>
          <a:solidFill>
            <a:schemeClr val="bg1"/>
          </a:solidFill>
        </p:spPr>
        <p:txBody>
          <a:bodyPr wrap="square" rtlCol="0">
            <a:spAutoFit/>
          </a:bodyPr>
          <a:lstStyle/>
          <a:p>
            <a:pPr algn="ctr"/>
            <a:r>
              <a:rPr lang="en-ZA" sz="2100" b="1" dirty="0" smtClean="0">
                <a:latin typeface="Aharoni" panose="02010803020104030203" pitchFamily="2" charset="-79"/>
                <a:cs typeface="Aharoni" panose="02010803020104030203" pitchFamily="2" charset="-79"/>
              </a:rPr>
              <a:t>SOUTHERN CLUSTER A</a:t>
            </a:r>
            <a:endParaRPr lang="en-ZA" sz="2100" b="1" dirty="0">
              <a:latin typeface="Aharoni" panose="02010803020104030203" pitchFamily="2" charset="-79"/>
              <a:cs typeface="Aharoni" panose="02010803020104030203" pitchFamily="2" charset="-79"/>
            </a:endParaRPr>
          </a:p>
        </p:txBody>
      </p:sp>
      <p:grpSp>
        <p:nvGrpSpPr>
          <p:cNvPr id="3" name="Group 2"/>
          <p:cNvGrpSpPr/>
          <p:nvPr/>
        </p:nvGrpSpPr>
        <p:grpSpPr>
          <a:xfrm>
            <a:off x="1786228" y="-112341"/>
            <a:ext cx="3457831" cy="6911757"/>
            <a:chOff x="1786228" y="-112341"/>
            <a:chExt cx="3457831" cy="6911757"/>
          </a:xfrm>
        </p:grpSpPr>
        <p:pic>
          <p:nvPicPr>
            <p:cNvPr id="5" name="Picture 4"/>
            <p:cNvPicPr>
              <a:picLocks noChangeAspect="1"/>
            </p:cNvPicPr>
            <p:nvPr/>
          </p:nvPicPr>
          <p:blipFill rotWithShape="1">
            <a:blip r:embed="rId3"/>
            <a:srcRect l="2015" t="3087" r="8786" b="30315"/>
            <a:stretch/>
          </p:blipFill>
          <p:spPr>
            <a:xfrm rot="5400000">
              <a:off x="-111461" y="1943579"/>
              <a:ext cx="6911757" cy="2799918"/>
            </a:xfrm>
            <a:prstGeom prst="rect">
              <a:avLst/>
            </a:prstGeom>
          </p:spPr>
        </p:pic>
        <p:sp>
          <p:nvSpPr>
            <p:cNvPr id="24" name="Right Arrow 23"/>
            <p:cNvSpPr/>
            <p:nvPr/>
          </p:nvSpPr>
          <p:spPr>
            <a:xfrm rot="689268">
              <a:off x="1786228" y="762787"/>
              <a:ext cx="369427" cy="103627"/>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0" name="TextBox 19"/>
            <p:cNvSpPr txBox="1"/>
            <p:nvPr/>
          </p:nvSpPr>
          <p:spPr>
            <a:xfrm>
              <a:off x="2149875" y="762787"/>
              <a:ext cx="1675641" cy="338554"/>
            </a:xfrm>
            <a:prstGeom prst="rect">
              <a:avLst/>
            </a:prstGeom>
            <a:noFill/>
          </p:spPr>
          <p:txBody>
            <a:bodyPr wrap="square" rtlCol="0">
              <a:spAutoFit/>
            </a:bodyPr>
            <a:lstStyle/>
            <a:p>
              <a:r>
                <a:rPr lang="en-ZA" sz="1600" smtClean="0">
                  <a:solidFill>
                    <a:schemeClr val="accent1">
                      <a:lumMod val="75000"/>
                    </a:schemeClr>
                  </a:solidFill>
                  <a:latin typeface="Aharoni" panose="02010803020104030203" pitchFamily="2" charset="-79"/>
                  <a:cs typeface="Aharoni" panose="02010803020104030203" pitchFamily="2" charset="-79"/>
                </a:rPr>
                <a:t>Mbango</a:t>
              </a:r>
              <a:endParaRPr lang="en-ZA" sz="1600">
                <a:solidFill>
                  <a:schemeClr val="accent1">
                    <a:lumMod val="75000"/>
                  </a:schemeClr>
                </a:solidFill>
                <a:latin typeface="Aharoni" panose="02010803020104030203" pitchFamily="2" charset="-79"/>
                <a:cs typeface="Aharoni" panose="02010803020104030203" pitchFamily="2" charset="-79"/>
              </a:endParaRPr>
            </a:p>
          </p:txBody>
        </p:sp>
        <p:sp>
          <p:nvSpPr>
            <p:cNvPr id="18" name="TextBox 17"/>
            <p:cNvSpPr txBox="1"/>
            <p:nvPr/>
          </p:nvSpPr>
          <p:spPr>
            <a:xfrm>
              <a:off x="2135493" y="1087884"/>
              <a:ext cx="1675641" cy="338554"/>
            </a:xfrm>
            <a:prstGeom prst="rect">
              <a:avLst/>
            </a:prstGeom>
            <a:noFill/>
          </p:spPr>
          <p:txBody>
            <a:bodyPr wrap="square" rtlCol="0">
              <a:spAutoFit/>
            </a:bodyPr>
            <a:lstStyle/>
            <a:p>
              <a:r>
                <a:rPr lang="en-ZA" sz="1600" smtClean="0">
                  <a:solidFill>
                    <a:schemeClr val="accent1">
                      <a:lumMod val="75000"/>
                    </a:schemeClr>
                  </a:solidFill>
                  <a:latin typeface="Aharoni" panose="02010803020104030203" pitchFamily="2" charset="-79"/>
                  <a:cs typeface="Aharoni" panose="02010803020104030203" pitchFamily="2" charset="-79"/>
                </a:rPr>
                <a:t>Boboyi</a:t>
              </a:r>
              <a:endParaRPr lang="en-ZA" sz="1600">
                <a:solidFill>
                  <a:schemeClr val="accent1">
                    <a:lumMod val="75000"/>
                  </a:schemeClr>
                </a:solidFill>
                <a:latin typeface="Aharoni" panose="02010803020104030203" pitchFamily="2" charset="-79"/>
                <a:cs typeface="Aharoni" panose="02010803020104030203" pitchFamily="2" charset="-79"/>
              </a:endParaRPr>
            </a:p>
          </p:txBody>
        </p:sp>
        <p:sp>
          <p:nvSpPr>
            <p:cNvPr id="21" name="Right Arrow 20"/>
            <p:cNvSpPr/>
            <p:nvPr/>
          </p:nvSpPr>
          <p:spPr>
            <a:xfrm rot="689268">
              <a:off x="1786228" y="1093734"/>
              <a:ext cx="369427" cy="103627"/>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6" name="TextBox 25"/>
            <p:cNvSpPr txBox="1"/>
            <p:nvPr/>
          </p:nvSpPr>
          <p:spPr>
            <a:xfrm>
              <a:off x="2149875" y="1751535"/>
              <a:ext cx="1675641" cy="338554"/>
            </a:xfrm>
            <a:prstGeom prst="rect">
              <a:avLst/>
            </a:prstGeom>
            <a:noFill/>
          </p:spPr>
          <p:txBody>
            <a:bodyPr wrap="square" rtlCol="0">
              <a:spAutoFit/>
            </a:bodyPr>
            <a:lstStyle/>
            <a:p>
              <a:r>
                <a:rPr lang="en-ZA" sz="1600" smtClean="0">
                  <a:solidFill>
                    <a:schemeClr val="accent1">
                      <a:lumMod val="75000"/>
                    </a:schemeClr>
                  </a:solidFill>
                  <a:latin typeface="Aharoni" panose="02010803020104030203" pitchFamily="2" charset="-79"/>
                  <a:cs typeface="Aharoni" panose="02010803020104030203" pitchFamily="2" charset="-79"/>
                </a:rPr>
                <a:t>Mhlangeni</a:t>
              </a:r>
              <a:endParaRPr lang="en-ZA" sz="1600">
                <a:solidFill>
                  <a:schemeClr val="accent1">
                    <a:lumMod val="75000"/>
                  </a:schemeClr>
                </a:solidFill>
                <a:latin typeface="Aharoni" panose="02010803020104030203" pitchFamily="2" charset="-79"/>
                <a:cs typeface="Aharoni" panose="02010803020104030203" pitchFamily="2" charset="-79"/>
              </a:endParaRPr>
            </a:p>
          </p:txBody>
        </p:sp>
        <p:sp>
          <p:nvSpPr>
            <p:cNvPr id="27" name="TextBox 26"/>
            <p:cNvSpPr txBox="1"/>
            <p:nvPr/>
          </p:nvSpPr>
          <p:spPr>
            <a:xfrm>
              <a:off x="2135493" y="2033612"/>
              <a:ext cx="1675641" cy="338554"/>
            </a:xfrm>
            <a:prstGeom prst="rect">
              <a:avLst/>
            </a:prstGeom>
            <a:noFill/>
          </p:spPr>
          <p:txBody>
            <a:bodyPr wrap="square" rtlCol="0">
              <a:spAutoFit/>
            </a:bodyPr>
            <a:lstStyle/>
            <a:p>
              <a:r>
                <a:rPr lang="en-ZA" sz="1600" smtClean="0">
                  <a:solidFill>
                    <a:schemeClr val="accent1">
                      <a:lumMod val="75000"/>
                    </a:schemeClr>
                  </a:solidFill>
                  <a:latin typeface="Aharoni" panose="02010803020104030203" pitchFamily="2" charset="-79"/>
                  <a:cs typeface="Aharoni" panose="02010803020104030203" pitchFamily="2" charset="-79"/>
                </a:rPr>
                <a:t>Vungu</a:t>
              </a:r>
              <a:endParaRPr lang="en-ZA" sz="1600">
                <a:solidFill>
                  <a:schemeClr val="accent1">
                    <a:lumMod val="75000"/>
                  </a:schemeClr>
                </a:solidFill>
                <a:latin typeface="Aharoni" panose="02010803020104030203" pitchFamily="2" charset="-79"/>
                <a:cs typeface="Aharoni" panose="02010803020104030203" pitchFamily="2" charset="-79"/>
              </a:endParaRPr>
            </a:p>
          </p:txBody>
        </p:sp>
        <p:sp>
          <p:nvSpPr>
            <p:cNvPr id="28" name="Right Arrow 27"/>
            <p:cNvSpPr/>
            <p:nvPr/>
          </p:nvSpPr>
          <p:spPr>
            <a:xfrm rot="689268">
              <a:off x="1786228" y="1840759"/>
              <a:ext cx="369427" cy="103627"/>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9" name="Right Arrow 28"/>
            <p:cNvSpPr/>
            <p:nvPr/>
          </p:nvSpPr>
          <p:spPr>
            <a:xfrm rot="689268">
              <a:off x="1786228" y="2125840"/>
              <a:ext cx="369427" cy="103627"/>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0" name="TextBox 29"/>
            <p:cNvSpPr txBox="1"/>
            <p:nvPr/>
          </p:nvSpPr>
          <p:spPr>
            <a:xfrm>
              <a:off x="2156538" y="5153471"/>
              <a:ext cx="1675641" cy="338554"/>
            </a:xfrm>
            <a:prstGeom prst="rect">
              <a:avLst/>
            </a:prstGeom>
            <a:noFill/>
          </p:spPr>
          <p:txBody>
            <a:bodyPr wrap="square" rtlCol="0">
              <a:spAutoFit/>
            </a:bodyPr>
            <a:lstStyle/>
            <a:p>
              <a:r>
                <a:rPr lang="en-ZA" sz="1600" smtClean="0">
                  <a:solidFill>
                    <a:schemeClr val="accent1">
                      <a:lumMod val="75000"/>
                    </a:schemeClr>
                  </a:solidFill>
                  <a:latin typeface="Aharoni" panose="02010803020104030203" pitchFamily="2" charset="-79"/>
                  <a:cs typeface="Aharoni" panose="02010803020104030203" pitchFamily="2" charset="-79"/>
                </a:rPr>
                <a:t>Tongazi</a:t>
              </a:r>
              <a:endParaRPr lang="en-ZA" sz="1600">
                <a:solidFill>
                  <a:schemeClr val="accent1">
                    <a:lumMod val="75000"/>
                  </a:schemeClr>
                </a:solidFill>
                <a:latin typeface="Aharoni" panose="02010803020104030203" pitchFamily="2" charset="-79"/>
                <a:cs typeface="Aharoni" panose="02010803020104030203" pitchFamily="2" charset="-79"/>
              </a:endParaRPr>
            </a:p>
          </p:txBody>
        </p:sp>
        <p:sp>
          <p:nvSpPr>
            <p:cNvPr id="31" name="Right Arrow 30"/>
            <p:cNvSpPr/>
            <p:nvPr/>
          </p:nvSpPr>
          <p:spPr>
            <a:xfrm rot="689268">
              <a:off x="1786228" y="2500221"/>
              <a:ext cx="369427" cy="103627"/>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2" name="Right Arrow 31"/>
            <p:cNvSpPr/>
            <p:nvPr/>
          </p:nvSpPr>
          <p:spPr>
            <a:xfrm rot="1819713">
              <a:off x="1791962" y="3153729"/>
              <a:ext cx="369427" cy="103627"/>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3" name="Right Arrow 32"/>
            <p:cNvSpPr/>
            <p:nvPr/>
          </p:nvSpPr>
          <p:spPr>
            <a:xfrm rot="1819713">
              <a:off x="1791962" y="5139693"/>
              <a:ext cx="369427" cy="103627"/>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4" name="TextBox 33"/>
            <p:cNvSpPr txBox="1"/>
            <p:nvPr/>
          </p:nvSpPr>
          <p:spPr>
            <a:xfrm>
              <a:off x="2123144" y="6108731"/>
              <a:ext cx="1675641" cy="338554"/>
            </a:xfrm>
            <a:prstGeom prst="rect">
              <a:avLst/>
            </a:prstGeom>
            <a:noFill/>
          </p:spPr>
          <p:txBody>
            <a:bodyPr wrap="square" rtlCol="0">
              <a:spAutoFit/>
            </a:bodyPr>
            <a:lstStyle/>
            <a:p>
              <a:r>
                <a:rPr lang="en-ZA" sz="1600" smtClean="0">
                  <a:solidFill>
                    <a:schemeClr val="accent1">
                      <a:lumMod val="75000"/>
                    </a:schemeClr>
                  </a:solidFill>
                  <a:latin typeface="Aharoni" panose="02010803020104030203" pitchFamily="2" charset="-79"/>
                  <a:cs typeface="Aharoni" panose="02010803020104030203" pitchFamily="2" charset="-79"/>
                </a:rPr>
                <a:t>Zolwane</a:t>
              </a:r>
              <a:endParaRPr lang="en-ZA" sz="1600">
                <a:solidFill>
                  <a:schemeClr val="accent1">
                    <a:lumMod val="75000"/>
                  </a:schemeClr>
                </a:solidFill>
                <a:latin typeface="Aharoni" panose="02010803020104030203" pitchFamily="2" charset="-79"/>
                <a:cs typeface="Aharoni" panose="02010803020104030203" pitchFamily="2" charset="-79"/>
              </a:endParaRPr>
            </a:p>
          </p:txBody>
        </p:sp>
        <p:sp>
          <p:nvSpPr>
            <p:cNvPr id="35" name="Right Arrow 34"/>
            <p:cNvSpPr/>
            <p:nvPr/>
          </p:nvSpPr>
          <p:spPr>
            <a:xfrm rot="393157">
              <a:off x="1788140" y="6194912"/>
              <a:ext cx="369427" cy="103627"/>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6" name="TextBox 35"/>
            <p:cNvSpPr txBox="1"/>
            <p:nvPr/>
          </p:nvSpPr>
          <p:spPr>
            <a:xfrm>
              <a:off x="2149874" y="2361214"/>
              <a:ext cx="1675641" cy="338554"/>
            </a:xfrm>
            <a:prstGeom prst="rect">
              <a:avLst/>
            </a:prstGeom>
            <a:noFill/>
          </p:spPr>
          <p:txBody>
            <a:bodyPr wrap="square" rtlCol="0">
              <a:spAutoFit/>
            </a:bodyPr>
            <a:lstStyle/>
            <a:p>
              <a:r>
                <a:rPr lang="en-ZA" sz="1600" smtClean="0">
                  <a:solidFill>
                    <a:schemeClr val="accent1">
                      <a:lumMod val="75000"/>
                    </a:schemeClr>
                  </a:solidFill>
                  <a:latin typeface="Aharoni" panose="02010803020104030203" pitchFamily="2" charset="-79"/>
                  <a:cs typeface="Aharoni" panose="02010803020104030203" pitchFamily="2" charset="-79"/>
                </a:rPr>
                <a:t>Kongweni</a:t>
              </a:r>
              <a:endParaRPr lang="en-ZA" sz="1600">
                <a:solidFill>
                  <a:schemeClr val="accent1">
                    <a:lumMod val="75000"/>
                  </a:schemeClr>
                </a:solidFill>
                <a:latin typeface="Aharoni" panose="02010803020104030203" pitchFamily="2" charset="-79"/>
                <a:cs typeface="Aharoni" panose="02010803020104030203" pitchFamily="2" charset="-79"/>
              </a:endParaRPr>
            </a:p>
          </p:txBody>
        </p:sp>
        <p:sp>
          <p:nvSpPr>
            <p:cNvPr id="37" name="TextBox 36"/>
            <p:cNvSpPr txBox="1"/>
            <p:nvPr/>
          </p:nvSpPr>
          <p:spPr>
            <a:xfrm>
              <a:off x="3568418" y="3311464"/>
              <a:ext cx="1675641" cy="338554"/>
            </a:xfrm>
            <a:prstGeom prst="rect">
              <a:avLst/>
            </a:prstGeom>
            <a:noFill/>
          </p:spPr>
          <p:txBody>
            <a:bodyPr wrap="square" rtlCol="0">
              <a:spAutoFit/>
            </a:bodyPr>
            <a:lstStyle/>
            <a:p>
              <a:r>
                <a:rPr lang="en-ZA" sz="1600" smtClean="0">
                  <a:solidFill>
                    <a:schemeClr val="accent1">
                      <a:lumMod val="75000"/>
                    </a:schemeClr>
                  </a:solidFill>
                  <a:latin typeface="Aharoni" panose="02010803020104030203" pitchFamily="2" charset="-79"/>
                  <a:cs typeface="Aharoni" panose="02010803020104030203" pitchFamily="2" charset="-79"/>
                </a:rPr>
                <a:t>Mvutshini</a:t>
              </a:r>
              <a:endParaRPr lang="en-ZA" sz="1600">
                <a:solidFill>
                  <a:schemeClr val="accent1">
                    <a:lumMod val="75000"/>
                  </a:schemeClr>
                </a:solidFill>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36495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342892"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342892" fontAlgn="base">
                <a:spcBef>
                  <a:spcPct val="0"/>
                </a:spcBef>
                <a:spcAft>
                  <a:spcPct val="0"/>
                </a:spcAft>
              </a:pPr>
              <a:t>13</a:t>
            </a:fld>
            <a:endParaRPr lang="en-US" altLang="en-US" smtClean="0">
              <a:solidFill>
                <a:prstClr val="black"/>
              </a:solidFill>
              <a:ea typeface="ＭＳ Ｐゴシック"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3274930779"/>
              </p:ext>
            </p:extLst>
          </p:nvPr>
        </p:nvGraphicFramePr>
        <p:xfrm>
          <a:off x="457200" y="750712"/>
          <a:ext cx="8370711" cy="5486400"/>
        </p:xfrm>
        <a:graphic>
          <a:graphicData uri="http://schemas.openxmlformats.org/drawingml/2006/table">
            <a:tbl>
              <a:tblPr firstRow="1" bandRow="1">
                <a:tableStyleId>{F5AB1C69-6EDB-4FF4-983F-18BD219EF322}</a:tableStyleId>
              </a:tblPr>
              <a:tblGrid>
                <a:gridCol w="1818738"/>
                <a:gridCol w="1602888"/>
                <a:gridCol w="4949085"/>
              </a:tblGrid>
              <a:tr h="370840">
                <a:tc>
                  <a:txBody>
                    <a:bodyPr/>
                    <a:lstStyle/>
                    <a:p>
                      <a:r>
                        <a:rPr lang="en-ZA" sz="2400" dirty="0" smtClean="0">
                          <a:latin typeface="Arial" panose="020B0604020202020204" pitchFamily="34" charset="0"/>
                          <a:cs typeface="Arial" panose="020B0604020202020204" pitchFamily="34" charset="0"/>
                        </a:rPr>
                        <a:t>Estuary</a:t>
                      </a:r>
                      <a:endParaRPr lang="en-ZA" sz="2400" dirty="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 Weight</a:t>
                      </a:r>
                      <a:endParaRPr lang="en-ZA" sz="2400" dirty="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Motivation</a:t>
                      </a:r>
                      <a:endParaRPr lang="en-ZA" sz="2400">
                        <a:latin typeface="Arial" panose="020B0604020202020204" pitchFamily="34" charset="0"/>
                        <a:cs typeface="Arial" panose="020B0604020202020204" pitchFamily="34" charset="0"/>
                      </a:endParaRPr>
                    </a:p>
                  </a:txBody>
                  <a:tcPr/>
                </a:tc>
              </a:tr>
              <a:tr h="370840">
                <a:tc>
                  <a:txBody>
                    <a:bodyPr/>
                    <a:lstStyle/>
                    <a:p>
                      <a:pPr algn="l" fontAlgn="b"/>
                      <a:r>
                        <a:rPr lang="en-ZA" sz="2000" b="0" i="0" u="none" strike="noStrike">
                          <a:solidFill>
                            <a:srgbClr val="000000"/>
                          </a:solidFill>
                          <a:effectLst/>
                          <a:latin typeface="Arial" panose="020B0604020202020204" pitchFamily="34" charset="0"/>
                          <a:cs typeface="Arial" panose="020B0604020202020204" pitchFamily="34" charset="0"/>
                        </a:rPr>
                        <a:t>Mbango</a:t>
                      </a:r>
                    </a:p>
                  </a:txBody>
                  <a:tcPr marL="7620" marR="7620" marT="7620" marB="0" anchor="b"/>
                </a:tc>
                <a:tc>
                  <a:txBody>
                    <a:bodyPr/>
                    <a:lstStyle/>
                    <a:p>
                      <a:pPr algn="ctr" fontAlgn="b"/>
                      <a:r>
                        <a:rPr lang="en-ZA" sz="24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b"/>
                </a:tc>
                <a:tc>
                  <a:txBody>
                    <a:bodyPr/>
                    <a:lstStyle/>
                    <a:p>
                      <a:r>
                        <a:rPr lang="en-ZA" sz="2400" dirty="0" smtClean="0">
                          <a:latin typeface="Arial" panose="020B0604020202020204" pitchFamily="34" charset="0"/>
                          <a:cs typeface="Arial" panose="020B0604020202020204" pitchFamily="34" charset="0"/>
                        </a:rPr>
                        <a:t>Limited NB</a:t>
                      </a:r>
                      <a:endParaRPr lang="en-ZA" sz="2400" dirty="0">
                        <a:latin typeface="Arial" panose="020B0604020202020204" pitchFamily="34" charset="0"/>
                        <a:cs typeface="Arial" panose="020B0604020202020204" pitchFamily="34" charset="0"/>
                      </a:endParaRPr>
                    </a:p>
                  </a:txBody>
                  <a:tcPr/>
                </a:tc>
              </a:tr>
              <a:tr h="152400">
                <a:tc>
                  <a:txBody>
                    <a:bodyPr/>
                    <a:lstStyle/>
                    <a:p>
                      <a:pPr algn="l" fontAlgn="b"/>
                      <a:r>
                        <a:rPr lang="en-ZA" sz="2000" b="0" i="0" u="none" strike="noStrike">
                          <a:solidFill>
                            <a:srgbClr val="000000"/>
                          </a:solidFill>
                          <a:effectLst/>
                          <a:latin typeface="Arial" panose="020B0604020202020204" pitchFamily="34" charset="0"/>
                          <a:cs typeface="Arial" panose="020B0604020202020204" pitchFamily="34" charset="0"/>
                        </a:rPr>
                        <a:t>Zolwane</a:t>
                      </a:r>
                    </a:p>
                  </a:txBody>
                  <a:tcPr marL="7620" marR="7620" marT="7620" marB="0" anchor="b"/>
                </a:tc>
                <a:tc>
                  <a:txBody>
                    <a:bodyPr/>
                    <a:lstStyle/>
                    <a:p>
                      <a:pPr algn="ctr" fontAlgn="b"/>
                      <a:r>
                        <a:rPr lang="en-ZA" sz="24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b"/>
                </a:tc>
                <a:tc>
                  <a:txBody>
                    <a:bodyPr/>
                    <a:lstStyle/>
                    <a:p>
                      <a:r>
                        <a:rPr lang="en-ZA" sz="2400" dirty="0" smtClean="0">
                          <a:latin typeface="Arial" panose="020B0604020202020204" pitchFamily="34" charset="0"/>
                          <a:cs typeface="Arial" panose="020B0604020202020204" pitchFamily="34" charset="0"/>
                        </a:rPr>
                        <a:t>Limited NB</a:t>
                      </a:r>
                    </a:p>
                  </a:txBody>
                  <a:tcPr/>
                </a:tc>
              </a:tr>
              <a:tr h="370840">
                <a:tc>
                  <a:txBody>
                    <a:bodyPr/>
                    <a:lstStyle/>
                    <a:p>
                      <a:pPr algn="l" fontAlgn="b"/>
                      <a:r>
                        <a:rPr lang="en-ZA" sz="2000" b="0" i="0" u="none" strike="noStrike">
                          <a:solidFill>
                            <a:srgbClr val="000000"/>
                          </a:solidFill>
                          <a:effectLst/>
                          <a:latin typeface="Arial" panose="020B0604020202020204" pitchFamily="34" charset="0"/>
                          <a:cs typeface="Arial" panose="020B0604020202020204" pitchFamily="34" charset="0"/>
                        </a:rPr>
                        <a:t>Boboyi</a:t>
                      </a:r>
                    </a:p>
                  </a:txBody>
                  <a:tcPr marL="7620" marR="7620" marT="7620" marB="0" anchor="b"/>
                </a:tc>
                <a:tc>
                  <a:txBody>
                    <a:bodyPr/>
                    <a:lstStyle/>
                    <a:p>
                      <a:pPr algn="ctr" fontAlgn="b"/>
                      <a:r>
                        <a:rPr lang="en-ZA" sz="24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b"/>
                </a:tc>
                <a:tc>
                  <a:txBody>
                    <a:bodyPr/>
                    <a:lstStyle/>
                    <a:p>
                      <a:r>
                        <a:rPr lang="en-ZA" sz="2400" dirty="0" smtClean="0">
                          <a:latin typeface="Arial" panose="020B0604020202020204" pitchFamily="34" charset="0"/>
                          <a:cs typeface="Arial" panose="020B0604020202020204" pitchFamily="34" charset="0"/>
                        </a:rPr>
                        <a:t>Limited NB</a:t>
                      </a:r>
                    </a:p>
                  </a:txBody>
                  <a:tcPr/>
                </a:tc>
              </a:tr>
              <a:tr h="370840">
                <a:tc>
                  <a:txBody>
                    <a:bodyPr/>
                    <a:lstStyle/>
                    <a:p>
                      <a:pPr algn="l" fontAlgn="b"/>
                      <a:r>
                        <a:rPr lang="en-ZA" sz="2000" b="0" i="0" u="none" strike="noStrike">
                          <a:solidFill>
                            <a:srgbClr val="000000"/>
                          </a:solidFill>
                          <a:effectLst/>
                          <a:latin typeface="Arial" panose="020B0604020202020204" pitchFamily="34" charset="0"/>
                          <a:cs typeface="Arial" panose="020B0604020202020204" pitchFamily="34" charset="0"/>
                        </a:rPr>
                        <a:t>Mvutshini</a:t>
                      </a:r>
                    </a:p>
                  </a:txBody>
                  <a:tcPr marL="7620" marR="7620" marT="7620" marB="0" anchor="b"/>
                </a:tc>
                <a:tc>
                  <a:txBody>
                    <a:bodyPr/>
                    <a:lstStyle/>
                    <a:p>
                      <a:pPr algn="ctr" fontAlgn="b"/>
                      <a:r>
                        <a:rPr lang="en-ZA" sz="24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b"/>
                </a:tc>
                <a:tc>
                  <a:txBody>
                    <a:bodyPr/>
                    <a:lstStyle/>
                    <a:p>
                      <a:r>
                        <a:rPr lang="en-ZA" sz="2400" dirty="0" smtClean="0">
                          <a:latin typeface="Arial" panose="020B0604020202020204" pitchFamily="34" charset="0"/>
                          <a:cs typeface="Arial" panose="020B0604020202020204" pitchFamily="34" charset="0"/>
                        </a:rPr>
                        <a:t>Limited NB</a:t>
                      </a:r>
                    </a:p>
                  </a:txBody>
                  <a:tcPr/>
                </a:tc>
              </a:tr>
              <a:tr h="370840">
                <a:tc>
                  <a:txBody>
                    <a:bodyPr/>
                    <a:lstStyle/>
                    <a:p>
                      <a:pPr algn="l" fontAlgn="b"/>
                      <a:r>
                        <a:rPr lang="en-ZA" sz="2000" b="0" i="0" u="none" strike="noStrike">
                          <a:solidFill>
                            <a:srgbClr val="000000"/>
                          </a:solidFill>
                          <a:effectLst/>
                          <a:latin typeface="Arial" panose="020B0604020202020204" pitchFamily="34" charset="0"/>
                          <a:cs typeface="Arial" panose="020B0604020202020204" pitchFamily="34" charset="0"/>
                        </a:rPr>
                        <a:t>Koshwana</a:t>
                      </a:r>
                    </a:p>
                  </a:txBody>
                  <a:tcPr marL="7620" marR="7620" marT="7620" marB="0" anchor="b"/>
                </a:tc>
                <a:tc>
                  <a:txBody>
                    <a:bodyPr/>
                    <a:lstStyle/>
                    <a:p>
                      <a:pPr algn="ctr" fontAlgn="b"/>
                      <a:r>
                        <a:rPr lang="en-ZA" sz="24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b"/>
                </a:tc>
                <a:tc>
                  <a:txBody>
                    <a:bodyPr/>
                    <a:lstStyle/>
                    <a:p>
                      <a:r>
                        <a:rPr lang="en-ZA" sz="2400" dirty="0" smtClean="0">
                          <a:latin typeface="Arial" panose="020B0604020202020204" pitchFamily="34" charset="0"/>
                          <a:cs typeface="Arial" panose="020B0604020202020204" pitchFamily="34" charset="0"/>
                        </a:rPr>
                        <a:t>Limited NB</a:t>
                      </a:r>
                    </a:p>
                  </a:txBody>
                  <a:tcPr/>
                </a:tc>
              </a:tr>
              <a:tr h="370840">
                <a:tc>
                  <a:txBody>
                    <a:bodyPr/>
                    <a:lstStyle/>
                    <a:p>
                      <a:pPr algn="l" fontAlgn="b"/>
                      <a:r>
                        <a:rPr lang="en-ZA" sz="2000" b="0" i="0" u="none" strike="noStrike">
                          <a:solidFill>
                            <a:srgbClr val="000000"/>
                          </a:solidFill>
                          <a:effectLst/>
                          <a:latin typeface="Arial" panose="020B0604020202020204" pitchFamily="34" charset="0"/>
                          <a:cs typeface="Arial" panose="020B0604020202020204" pitchFamily="34" charset="0"/>
                        </a:rPr>
                        <a:t>Sezela</a:t>
                      </a:r>
                    </a:p>
                  </a:txBody>
                  <a:tcPr marL="7620" marR="7620" marT="7620" marB="0" anchor="b"/>
                </a:tc>
                <a:tc>
                  <a:txBody>
                    <a:bodyPr/>
                    <a:lstStyle/>
                    <a:p>
                      <a:pPr algn="ctr" fontAlgn="b"/>
                      <a:r>
                        <a:rPr lang="en-ZA" sz="24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b"/>
                </a:tc>
                <a:tc>
                  <a:txBody>
                    <a:bodyPr/>
                    <a:lstStyle/>
                    <a:p>
                      <a:r>
                        <a:rPr lang="en-ZA" sz="2400" dirty="0" smtClean="0">
                          <a:latin typeface="Arial" panose="020B0604020202020204" pitchFamily="34" charset="0"/>
                          <a:cs typeface="Arial" panose="020B0604020202020204" pitchFamily="34" charset="0"/>
                        </a:rPr>
                        <a:t>Limited NB</a:t>
                      </a:r>
                    </a:p>
                  </a:txBody>
                  <a:tcPr/>
                </a:tc>
              </a:tr>
              <a:tr h="370840">
                <a:tc>
                  <a:txBody>
                    <a:bodyPr/>
                    <a:lstStyle/>
                    <a:p>
                      <a:pPr algn="l" fontAlgn="b"/>
                      <a:r>
                        <a:rPr lang="en-ZA" sz="2000" b="0" i="0" u="none" strike="noStrike">
                          <a:solidFill>
                            <a:srgbClr val="000000"/>
                          </a:solidFill>
                          <a:effectLst/>
                          <a:latin typeface="Arial" panose="020B0604020202020204" pitchFamily="34" charset="0"/>
                          <a:cs typeface="Arial" panose="020B0604020202020204" pitchFamily="34" charset="0"/>
                        </a:rPr>
                        <a:t>Tongazi</a:t>
                      </a:r>
                    </a:p>
                  </a:txBody>
                  <a:tcPr marL="7620" marR="7620" marT="7620" marB="0" anchor="b"/>
                </a:tc>
                <a:tc>
                  <a:txBody>
                    <a:bodyPr/>
                    <a:lstStyle/>
                    <a:p>
                      <a:pPr algn="ctr" fontAlgn="b"/>
                      <a:r>
                        <a:rPr lang="en-ZA" sz="24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b"/>
                </a:tc>
                <a:tc>
                  <a:txBody>
                    <a:bodyPr/>
                    <a:lstStyle/>
                    <a:p>
                      <a:r>
                        <a:rPr lang="en-ZA" sz="2400" smtClean="0">
                          <a:latin typeface="Arial" panose="020B0604020202020204" pitchFamily="34" charset="0"/>
                          <a:cs typeface="Arial" panose="020B0604020202020204" pitchFamily="34" charset="0"/>
                        </a:rPr>
                        <a:t>Limited NB</a:t>
                      </a:r>
                    </a:p>
                  </a:txBody>
                  <a:tcPr/>
                </a:tc>
              </a:tr>
              <a:tr h="370840">
                <a:tc>
                  <a:txBody>
                    <a:bodyPr/>
                    <a:lstStyle/>
                    <a:p>
                      <a:pPr algn="l" fontAlgn="b"/>
                      <a:r>
                        <a:rPr lang="en-ZA" sz="2000" b="0" i="0" u="none" strike="noStrike">
                          <a:solidFill>
                            <a:srgbClr val="000000"/>
                          </a:solidFill>
                          <a:effectLst/>
                          <a:latin typeface="Arial" panose="020B0604020202020204" pitchFamily="34" charset="0"/>
                          <a:cs typeface="Arial" panose="020B0604020202020204" pitchFamily="34" charset="0"/>
                        </a:rPr>
                        <a:t>Mhlangeni</a:t>
                      </a:r>
                    </a:p>
                  </a:txBody>
                  <a:tcPr marL="7620" marR="7620" marT="7620" marB="0" anchor="b"/>
                </a:tc>
                <a:tc>
                  <a:txBody>
                    <a:bodyPr/>
                    <a:lstStyle/>
                    <a:p>
                      <a:pPr algn="ctr" fontAlgn="b"/>
                      <a:r>
                        <a:rPr lang="en-ZA" sz="24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b"/>
                </a:tc>
                <a:tc>
                  <a:txBody>
                    <a:bodyPr/>
                    <a:lstStyle/>
                    <a:p>
                      <a:r>
                        <a:rPr lang="en-ZA" sz="2400" smtClean="0">
                          <a:latin typeface="Arial" panose="020B0604020202020204" pitchFamily="34" charset="0"/>
                          <a:cs typeface="Arial" panose="020B0604020202020204" pitchFamily="34" charset="0"/>
                        </a:rPr>
                        <a:t>Recreational</a:t>
                      </a:r>
                      <a:endParaRPr lang="en-ZA" sz="2400">
                        <a:latin typeface="Arial" panose="020B0604020202020204" pitchFamily="34" charset="0"/>
                        <a:cs typeface="Arial" panose="020B0604020202020204" pitchFamily="34" charset="0"/>
                      </a:endParaRPr>
                    </a:p>
                  </a:txBody>
                  <a:tcPr/>
                </a:tc>
              </a:tr>
              <a:tr h="370840">
                <a:tc>
                  <a:txBody>
                    <a:bodyPr/>
                    <a:lstStyle/>
                    <a:p>
                      <a:pPr algn="l" fontAlgn="b"/>
                      <a:r>
                        <a:rPr lang="en-ZA" sz="2000" b="1" i="0" u="none" strike="noStrike">
                          <a:solidFill>
                            <a:srgbClr val="000000"/>
                          </a:solidFill>
                          <a:effectLst/>
                          <a:latin typeface="Arial" panose="020B0604020202020204" pitchFamily="34" charset="0"/>
                          <a:cs typeface="Arial" panose="020B0604020202020204" pitchFamily="34" charset="0"/>
                        </a:rPr>
                        <a:t>Vungu</a:t>
                      </a:r>
                    </a:p>
                  </a:txBody>
                  <a:tcPr marL="7620" marR="7620" marT="7620" marB="0" anchor="b"/>
                </a:tc>
                <a:tc>
                  <a:txBody>
                    <a:bodyPr/>
                    <a:lstStyle/>
                    <a:p>
                      <a:pPr algn="ctr" fontAlgn="b"/>
                      <a:r>
                        <a:rPr lang="en-ZA" sz="2400" b="1"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b"/>
                </a:tc>
                <a:tc>
                  <a:txBody>
                    <a:bodyPr/>
                    <a:lstStyle/>
                    <a:p>
                      <a:r>
                        <a:rPr lang="en-ZA" sz="2400" b="1" smtClean="0">
                          <a:latin typeface="Arial" panose="020B0604020202020204" pitchFamily="34" charset="0"/>
                          <a:cs typeface="Arial" panose="020B0604020202020204" pitchFamily="34" charset="0"/>
                        </a:rPr>
                        <a:t>Recreational</a:t>
                      </a:r>
                      <a:endParaRPr lang="en-ZA" sz="2400" b="1">
                        <a:latin typeface="Arial" panose="020B0604020202020204" pitchFamily="34" charset="0"/>
                        <a:cs typeface="Arial" panose="020B0604020202020204" pitchFamily="34" charset="0"/>
                      </a:endParaRPr>
                    </a:p>
                  </a:txBody>
                  <a:tcPr/>
                </a:tc>
              </a:tr>
              <a:tr h="370840">
                <a:tc>
                  <a:txBody>
                    <a:bodyPr/>
                    <a:lstStyle/>
                    <a:p>
                      <a:pPr algn="l" fontAlgn="b"/>
                      <a:r>
                        <a:rPr lang="en-ZA" sz="2000" b="1" i="0" u="none" strike="noStrike">
                          <a:solidFill>
                            <a:srgbClr val="000000"/>
                          </a:solidFill>
                          <a:effectLst/>
                          <a:latin typeface="Arial" panose="020B0604020202020204" pitchFamily="34" charset="0"/>
                          <a:cs typeface="Arial" panose="020B0604020202020204" pitchFamily="34" charset="0"/>
                        </a:rPr>
                        <a:t>Mpambanyoni</a:t>
                      </a:r>
                    </a:p>
                  </a:txBody>
                  <a:tcPr marL="7620" marR="7620" marT="7620" marB="0" anchor="b"/>
                </a:tc>
                <a:tc>
                  <a:txBody>
                    <a:bodyPr/>
                    <a:lstStyle/>
                    <a:p>
                      <a:pPr algn="ctr" fontAlgn="b"/>
                      <a:r>
                        <a:rPr lang="en-ZA" sz="2400" b="1"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b"/>
                </a:tc>
                <a:tc>
                  <a:txBody>
                    <a:bodyPr/>
                    <a:lstStyle/>
                    <a:p>
                      <a:r>
                        <a:rPr lang="en-ZA" sz="2400" b="1" smtClean="0">
                          <a:latin typeface="Arial" panose="020B0604020202020204" pitchFamily="34" charset="0"/>
                          <a:cs typeface="Arial" panose="020B0604020202020204" pitchFamily="34" charset="0"/>
                        </a:rPr>
                        <a:t>Recreational</a:t>
                      </a:r>
                      <a:endParaRPr lang="en-ZA" sz="2400" b="1">
                        <a:latin typeface="Arial" panose="020B0604020202020204" pitchFamily="34" charset="0"/>
                        <a:cs typeface="Arial" panose="020B0604020202020204" pitchFamily="34" charset="0"/>
                      </a:endParaRPr>
                    </a:p>
                  </a:txBody>
                  <a:tcPr/>
                </a:tc>
              </a:tr>
              <a:tr h="370840">
                <a:tc>
                  <a:txBody>
                    <a:bodyPr/>
                    <a:lstStyle/>
                    <a:p>
                      <a:pPr algn="l" fontAlgn="b"/>
                      <a:r>
                        <a:rPr lang="en-ZA" sz="2000" b="1" i="0" u="none" strike="noStrike">
                          <a:solidFill>
                            <a:srgbClr val="000000"/>
                          </a:solidFill>
                          <a:effectLst/>
                          <a:latin typeface="Arial" panose="020B0604020202020204" pitchFamily="34" charset="0"/>
                          <a:cs typeface="Arial" panose="020B0604020202020204" pitchFamily="34" charset="0"/>
                        </a:rPr>
                        <a:t>Kongweni</a:t>
                      </a:r>
                    </a:p>
                  </a:txBody>
                  <a:tcPr marL="7620" marR="7620" marT="7620" marB="0" anchor="b">
                    <a:solidFill>
                      <a:schemeClr val="accent5">
                        <a:lumMod val="60000"/>
                        <a:lumOff val="40000"/>
                      </a:schemeClr>
                    </a:solidFill>
                  </a:tcPr>
                </a:tc>
                <a:tc>
                  <a:txBody>
                    <a:bodyPr/>
                    <a:lstStyle/>
                    <a:p>
                      <a:pPr algn="ctr" fontAlgn="b"/>
                      <a:r>
                        <a:rPr lang="en-ZA" sz="2400" b="1"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b">
                    <a:solidFill>
                      <a:schemeClr val="accent5">
                        <a:lumMod val="60000"/>
                        <a:lumOff val="40000"/>
                      </a:schemeClr>
                    </a:solidFill>
                  </a:tcPr>
                </a:tc>
                <a:tc>
                  <a:txBody>
                    <a:bodyPr/>
                    <a:lstStyle/>
                    <a:p>
                      <a:r>
                        <a:rPr lang="en-ZA" sz="2400" b="1" smtClean="0">
                          <a:latin typeface="Arial" panose="020B0604020202020204" pitchFamily="34" charset="0"/>
                          <a:cs typeface="Arial" panose="020B0604020202020204" pitchFamily="34" charset="0"/>
                        </a:rPr>
                        <a:t>Aesthetic, recreational use</a:t>
                      </a:r>
                      <a:endParaRPr lang="en-ZA" sz="2400" b="1">
                        <a:latin typeface="Arial" panose="020B0604020202020204" pitchFamily="34" charset="0"/>
                        <a:cs typeface="Arial" panose="020B0604020202020204" pitchFamily="34" charset="0"/>
                      </a:endParaRPr>
                    </a:p>
                  </a:txBody>
                  <a:tcPr>
                    <a:solidFill>
                      <a:schemeClr val="accent5">
                        <a:lumMod val="60000"/>
                        <a:lumOff val="40000"/>
                      </a:schemeClr>
                    </a:solidFill>
                  </a:tcPr>
                </a:tc>
              </a:tr>
            </a:tbl>
          </a:graphicData>
        </a:graphic>
      </p:graphicFrame>
      <p:sp>
        <p:nvSpPr>
          <p:cNvPr id="7" name="Title 2"/>
          <p:cNvSpPr txBox="1">
            <a:spLocks/>
          </p:cNvSpPr>
          <p:nvPr/>
        </p:nvSpPr>
        <p:spPr>
          <a:xfrm>
            <a:off x="1569156" y="247511"/>
            <a:ext cx="7380378" cy="461665"/>
          </a:xfrm>
          <a:prstGeom prst="rect">
            <a:avLst/>
          </a:prstGeom>
          <a:noFill/>
        </p:spPr>
        <p:txBody>
          <a:bodyPr wrap="square" rtlCol="0">
            <a:spAutoFit/>
          </a:bodyPr>
          <a:lstStyle>
            <a:lvl1pPr algn="ctr" defTabSz="342892"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892" algn="ctr" defTabSz="342892" rtl="0" fontAlgn="base">
              <a:spcBef>
                <a:spcPct val="0"/>
              </a:spcBef>
              <a:spcAft>
                <a:spcPct val="0"/>
              </a:spcAft>
              <a:defRPr sz="3300">
                <a:solidFill>
                  <a:schemeClr val="tx1"/>
                </a:solidFill>
                <a:latin typeface="Calibri" pitchFamily="34" charset="0"/>
              </a:defRPr>
            </a:lvl6pPr>
            <a:lvl7pPr marL="685783" algn="ctr" defTabSz="342892" rtl="0" fontAlgn="base">
              <a:spcBef>
                <a:spcPct val="0"/>
              </a:spcBef>
              <a:spcAft>
                <a:spcPct val="0"/>
              </a:spcAft>
              <a:defRPr sz="3300">
                <a:solidFill>
                  <a:schemeClr val="tx1"/>
                </a:solidFill>
                <a:latin typeface="Calibri" pitchFamily="34" charset="0"/>
              </a:defRPr>
            </a:lvl7pPr>
            <a:lvl8pPr marL="1028675" algn="ctr" defTabSz="342892" rtl="0" fontAlgn="base">
              <a:spcBef>
                <a:spcPct val="0"/>
              </a:spcBef>
              <a:spcAft>
                <a:spcPct val="0"/>
              </a:spcAft>
              <a:defRPr sz="3300">
                <a:solidFill>
                  <a:schemeClr val="tx1"/>
                </a:solidFill>
                <a:latin typeface="Calibri" pitchFamily="34" charset="0"/>
              </a:defRPr>
            </a:lvl8pPr>
            <a:lvl9pPr marL="1371566" algn="ctr" defTabSz="342892" rtl="0" fontAlgn="base">
              <a:spcBef>
                <a:spcPct val="0"/>
              </a:spcBef>
              <a:spcAft>
                <a:spcPct val="0"/>
              </a:spcAft>
              <a:defRPr sz="3300">
                <a:solidFill>
                  <a:schemeClr val="tx1"/>
                </a:solidFill>
                <a:latin typeface="Calibri" pitchFamily="34" charset="0"/>
              </a:defRPr>
            </a:lvl9pPr>
          </a:lstStyle>
          <a:p>
            <a:pPr defTabSz="914400" eaLnBrk="1" hangingPunct="1"/>
            <a:r>
              <a:rPr lang="en-ZA" sz="2400" b="1" smtClean="0">
                <a:latin typeface="Aharoni" panose="02010803020104030203" pitchFamily="2" charset="-79"/>
                <a:ea typeface="+mn-ea"/>
                <a:cs typeface="Aharoni" panose="02010803020104030203" pitchFamily="2" charset="-79"/>
              </a:rPr>
              <a:t>SC ESTUARY WEIGHTS</a:t>
            </a:r>
            <a:endParaRPr lang="en-ZA" sz="2400" b="1" dirty="0">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2307845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2500" y="-358631"/>
            <a:ext cx="3622849" cy="7419594"/>
          </a:xfrm>
          <a:prstGeom prst="rect">
            <a:avLst/>
          </a:prstGeom>
        </p:spPr>
      </p:pic>
      <p:sp>
        <p:nvSpPr>
          <p:cNvPr id="7" name="TextBox 6"/>
          <p:cNvSpPr txBox="1"/>
          <p:nvPr/>
        </p:nvSpPr>
        <p:spPr>
          <a:xfrm>
            <a:off x="2356997" y="22369"/>
            <a:ext cx="7001492" cy="415498"/>
          </a:xfrm>
          <a:prstGeom prst="rect">
            <a:avLst/>
          </a:prstGeom>
          <a:noFill/>
        </p:spPr>
        <p:txBody>
          <a:bodyPr wrap="square" rtlCol="0">
            <a:spAutoFit/>
          </a:bodyPr>
          <a:lstStyle/>
          <a:p>
            <a:pPr algn="ctr"/>
            <a:r>
              <a:rPr lang="en-ZA" sz="2100" b="1" dirty="0" smtClean="0">
                <a:latin typeface="Aharoni" panose="02010803020104030203" pitchFamily="2" charset="-79"/>
                <a:cs typeface="Aharoni" panose="02010803020104030203" pitchFamily="2" charset="-79"/>
              </a:rPr>
              <a:t>SOUTHERN CLUSTER </a:t>
            </a:r>
            <a:r>
              <a:rPr lang="en-ZA" sz="2100" b="1" dirty="0">
                <a:latin typeface="Aharoni" panose="02010803020104030203" pitchFamily="2" charset="-79"/>
                <a:cs typeface="Aharoni" panose="02010803020104030203" pitchFamily="2" charset="-79"/>
              </a:rPr>
              <a:t>ESS CONSEQUENCES</a:t>
            </a:r>
          </a:p>
        </p:txBody>
      </p:sp>
      <p:grpSp>
        <p:nvGrpSpPr>
          <p:cNvPr id="12" name="Group 11"/>
          <p:cNvGrpSpPr/>
          <p:nvPr/>
        </p:nvGrpSpPr>
        <p:grpSpPr>
          <a:xfrm>
            <a:off x="4234683" y="554565"/>
            <a:ext cx="4786491" cy="923330"/>
            <a:chOff x="4186187" y="488020"/>
            <a:chExt cx="4786491" cy="923330"/>
          </a:xfrm>
        </p:grpSpPr>
        <p:sp>
          <p:nvSpPr>
            <p:cNvPr id="14" name="TextBox 13"/>
            <p:cNvSpPr txBox="1"/>
            <p:nvPr/>
          </p:nvSpPr>
          <p:spPr>
            <a:xfrm>
              <a:off x="4726540" y="488020"/>
              <a:ext cx="4246138" cy="923330"/>
            </a:xfrm>
            <a:prstGeom prst="rect">
              <a:avLst/>
            </a:prstGeom>
            <a:noFill/>
          </p:spPr>
          <p:txBody>
            <a:bodyPr wrap="square" rtlCol="0">
              <a:spAutoFit/>
            </a:bodyPr>
            <a:lstStyle/>
            <a:p>
              <a:endParaRPr lang="en-ZA" dirty="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These scenarios maintain the current state.</a:t>
              </a:r>
              <a:endParaRPr lang="en-ZA" dirty="0">
                <a:latin typeface="Arial" panose="020B0604020202020204" pitchFamily="34" charset="0"/>
                <a:cs typeface="Arial" panose="020B0604020202020204" pitchFamily="34" charset="0"/>
              </a:endParaRPr>
            </a:p>
          </p:txBody>
        </p:sp>
        <p:sp>
          <p:nvSpPr>
            <p:cNvPr id="15" name="Left Brace 14"/>
            <p:cNvSpPr/>
            <p:nvPr/>
          </p:nvSpPr>
          <p:spPr>
            <a:xfrm rot="10800000">
              <a:off x="4186187" y="660078"/>
              <a:ext cx="540353" cy="579213"/>
            </a:xfrm>
            <a:prstGeom prst="leftBrace">
              <a:avLst>
                <a:gd name="adj1" fmla="val 8333"/>
                <a:gd name="adj2" fmla="val 46954"/>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sz="1350" dirty="0"/>
            </a:p>
          </p:txBody>
        </p:sp>
      </p:grpSp>
      <p:pic>
        <p:nvPicPr>
          <p:cNvPr id="2" name="Picture 1"/>
          <p:cNvPicPr>
            <a:picLocks noChangeAspect="1"/>
          </p:cNvPicPr>
          <p:nvPr/>
        </p:nvPicPr>
        <p:blipFill rotWithShape="1">
          <a:blip r:embed="rId3"/>
          <a:srcRect t="4535" r="47099" b="3135"/>
          <a:stretch/>
        </p:blipFill>
        <p:spPr>
          <a:xfrm>
            <a:off x="880240" y="660078"/>
            <a:ext cx="3361972" cy="5576710"/>
          </a:xfrm>
          <a:prstGeom prst="rect">
            <a:avLst/>
          </a:prstGeom>
        </p:spPr>
      </p:pic>
      <p:grpSp>
        <p:nvGrpSpPr>
          <p:cNvPr id="5" name="Group 4"/>
          <p:cNvGrpSpPr/>
          <p:nvPr/>
        </p:nvGrpSpPr>
        <p:grpSpPr>
          <a:xfrm>
            <a:off x="3955572" y="2036023"/>
            <a:ext cx="5064424" cy="3171802"/>
            <a:chOff x="4050415" y="2939134"/>
            <a:chExt cx="5064424" cy="3171802"/>
          </a:xfrm>
        </p:grpSpPr>
        <p:sp>
          <p:nvSpPr>
            <p:cNvPr id="13" name="Left Brace 12"/>
            <p:cNvSpPr/>
            <p:nvPr/>
          </p:nvSpPr>
          <p:spPr>
            <a:xfrm rot="10800000">
              <a:off x="4050415" y="3219041"/>
              <a:ext cx="479750" cy="2891895"/>
            </a:xfrm>
            <a:prstGeom prst="leftBrace">
              <a:avLst>
                <a:gd name="adj1" fmla="val 8333"/>
                <a:gd name="adj2" fmla="val 46954"/>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sz="1350" dirty="0"/>
            </a:p>
          </p:txBody>
        </p:sp>
        <p:sp>
          <p:nvSpPr>
            <p:cNvPr id="10" name="TextBox 9"/>
            <p:cNvSpPr txBox="1"/>
            <p:nvPr/>
          </p:nvSpPr>
          <p:spPr>
            <a:xfrm>
              <a:off x="4526058" y="2939134"/>
              <a:ext cx="4588781" cy="3139321"/>
            </a:xfrm>
            <a:prstGeom prst="rect">
              <a:avLst/>
            </a:prstGeom>
            <a:noFill/>
          </p:spPr>
          <p:txBody>
            <a:bodyPr wrap="square" rtlCol="0">
              <a:spAutoFit/>
            </a:bodyPr>
            <a:lstStyle/>
            <a:p>
              <a:endParaRPr lang="en-Z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ZA" dirty="0">
                  <a:latin typeface="Arial" panose="020B0604020202020204" pitchFamily="34" charset="0"/>
                  <a:cs typeface="Arial" panose="020B0604020202020204" pitchFamily="34" charset="0"/>
                </a:rPr>
                <a:t>T</a:t>
              </a:r>
              <a:r>
                <a:rPr lang="en-ZA" dirty="0" smtClean="0">
                  <a:latin typeface="Arial" panose="020B0604020202020204" pitchFamily="34" charset="0"/>
                  <a:cs typeface="Arial" panose="020B0604020202020204" pitchFamily="34" charset="0"/>
                </a:rPr>
                <a:t>hese marginally decrease the ESS from the current state  but impact is overall negligible.</a:t>
              </a:r>
            </a:p>
            <a:p>
              <a:endParaRPr lang="en-ZA"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ZA" dirty="0" smtClean="0">
                  <a:latin typeface="Arial" panose="020B0604020202020204" pitchFamily="34" charset="0"/>
                  <a:cs typeface="Arial" panose="020B0604020202020204" pitchFamily="34" charset="0"/>
                </a:rPr>
                <a:t>Scs B are overall the worst case scenario due to</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multiple impacts mostly related to fishing losses (recreational and subsistence) as well as contact recreation impacts and loss of harvested invertebrates.</a:t>
              </a:r>
              <a:endParaRPr lang="en-ZA"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6141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26007"/>
          </a:xfrm>
        </p:spPr>
        <p:txBody>
          <a:bodyPr/>
          <a:lstStyle/>
          <a:p>
            <a:r>
              <a:rPr lang="en-ZA" sz="3600" b="1" dirty="0">
                <a:solidFill>
                  <a:prstClr val="black"/>
                </a:solidFill>
                <a:latin typeface="Aharoni" panose="02010803020104030203" pitchFamily="2" charset="-79"/>
                <a:cs typeface="Aharoni" panose="02010803020104030203" pitchFamily="2" charset="-79"/>
              </a:rPr>
              <a:t>Ecosystem Services Approach</a:t>
            </a:r>
            <a:br>
              <a:rPr lang="en-ZA" sz="3600" b="1" dirty="0">
                <a:solidFill>
                  <a:prstClr val="black"/>
                </a:solidFill>
                <a:latin typeface="Aharoni" panose="02010803020104030203" pitchFamily="2" charset="-79"/>
                <a:cs typeface="Aharoni" panose="02010803020104030203" pitchFamily="2" charset="-79"/>
              </a:rPr>
            </a:br>
            <a:endParaRPr lang="en-ZA" dirty="0"/>
          </a:p>
        </p:txBody>
      </p:sp>
      <p:sp>
        <p:nvSpPr>
          <p:cNvPr id="8" name="Content Placeholder 7"/>
          <p:cNvSpPr>
            <a:spLocks noGrp="1"/>
          </p:cNvSpPr>
          <p:nvPr>
            <p:ph idx="1"/>
          </p:nvPr>
        </p:nvSpPr>
        <p:spPr>
          <a:xfrm>
            <a:off x="1418896" y="996579"/>
            <a:ext cx="7725104" cy="4942962"/>
          </a:xfrm>
        </p:spPr>
        <p:txBody>
          <a:bodyPr/>
          <a:lstStyle/>
          <a:p>
            <a:pPr>
              <a:buFont typeface="Wingdings" panose="05000000000000000000" pitchFamily="2" charset="2"/>
              <a:buChar char="Ø"/>
            </a:pPr>
            <a:r>
              <a:rPr lang="en-ZA" dirty="0">
                <a:latin typeface="Arial" panose="020B0604020202020204" pitchFamily="34" charset="0"/>
                <a:cs typeface="Arial" panose="020B0604020202020204" pitchFamily="34" charset="0"/>
              </a:rPr>
              <a:t>Series of key questions reflecting supply of provisioning, supporting, regulating and cultural services posed to specialist's.</a:t>
            </a:r>
          </a:p>
          <a:p>
            <a:pPr>
              <a:buFont typeface="Wingdings" panose="05000000000000000000" pitchFamily="2" charset="2"/>
              <a:buChar char="Ø"/>
            </a:pPr>
            <a:r>
              <a:rPr lang="en-ZA" dirty="0" smtClean="0">
                <a:latin typeface="Arial" panose="020B0604020202020204" pitchFamily="34" charset="0"/>
                <a:cs typeface="Arial" panose="020B0604020202020204" pitchFamily="34" charset="0"/>
              </a:rPr>
              <a:t>E.g. </a:t>
            </a:r>
            <a:r>
              <a:rPr lang="en-ZA" dirty="0">
                <a:latin typeface="Arial" panose="020B0604020202020204" pitchFamily="34" charset="0"/>
                <a:cs typeface="Arial" panose="020B0604020202020204" pitchFamily="34" charset="0"/>
              </a:rPr>
              <a:t>Recreational Fishing – Will the scenario have an impact on recreational fishing? If yes what is the estimated magnitude of change?</a:t>
            </a:r>
          </a:p>
          <a:p>
            <a:pPr>
              <a:buFont typeface="Wingdings" panose="05000000000000000000" pitchFamily="2" charset="2"/>
              <a:buChar char="Ø"/>
            </a:pPr>
            <a:r>
              <a:rPr lang="en-ZA" dirty="0">
                <a:latin typeface="Arial" panose="020B0604020202020204" pitchFamily="34" charset="0"/>
                <a:cs typeface="Arial" panose="020B0604020202020204" pitchFamily="34" charset="0"/>
              </a:rPr>
              <a:t>Specialists scored each question for each scenario based on the expected impact against a base score of 1 </a:t>
            </a:r>
          </a:p>
          <a:p>
            <a:pPr>
              <a:buFont typeface="Wingdings" panose="05000000000000000000" pitchFamily="2" charset="2"/>
              <a:buChar char="Ø"/>
            </a:pPr>
            <a:r>
              <a:rPr lang="en-ZA" dirty="0">
                <a:latin typeface="Arial" panose="020B0604020202020204" pitchFamily="34" charset="0"/>
                <a:cs typeface="Arial" panose="020B0604020202020204" pitchFamily="34" charset="0"/>
              </a:rPr>
              <a:t>Scores were </a:t>
            </a:r>
            <a:r>
              <a:rPr lang="en-ZA" dirty="0" smtClean="0">
                <a:latin typeface="Arial" panose="020B0604020202020204" pitchFamily="34" charset="0"/>
                <a:cs typeface="Arial" panose="020B0604020202020204" pitchFamily="34" charset="0"/>
              </a:rPr>
              <a:t>then </a:t>
            </a:r>
            <a:r>
              <a:rPr lang="en-ZA" dirty="0">
                <a:latin typeface="Arial" panose="020B0604020202020204" pitchFamily="34" charset="0"/>
                <a:cs typeface="Arial" panose="020B0604020202020204" pitchFamily="34" charset="0"/>
              </a:rPr>
              <a:t>summed against services.</a:t>
            </a:r>
          </a:p>
          <a:p>
            <a:pPr>
              <a:buFont typeface="Wingdings" panose="05000000000000000000" pitchFamily="2" charset="2"/>
              <a:buChar char="Ø"/>
            </a:pPr>
            <a:r>
              <a:rPr lang="en-ZA" dirty="0">
                <a:latin typeface="Arial" panose="020B0604020202020204" pitchFamily="34" charset="0"/>
                <a:cs typeface="Arial" panose="020B0604020202020204" pitchFamily="34" charset="0"/>
              </a:rPr>
              <a:t>Services were weighted based on utilisation of estuary and a weighted score per scenario was generated. </a:t>
            </a:r>
          </a:p>
        </p:txBody>
      </p:sp>
      <p:sp>
        <p:nvSpPr>
          <p:cNvPr id="2" name="Slide Number Placeholder 1"/>
          <p:cNvSpPr>
            <a:spLocks noGrp="1"/>
          </p:cNvSpPr>
          <p:nvPr>
            <p:ph type="sldNum" sz="quarter" idx="12"/>
          </p:nvPr>
        </p:nvSpPr>
        <p:spPr/>
        <p:txBody>
          <a:bodyPr/>
          <a:lstStyle/>
          <a:p>
            <a:pPr defTabSz="342892"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342892" fontAlgn="base">
                <a:spcBef>
                  <a:spcPct val="0"/>
                </a:spcBef>
                <a:spcAft>
                  <a:spcPct val="0"/>
                </a:spcAft>
              </a:pPr>
              <a:t>2</a:t>
            </a:fld>
            <a:endParaRPr lang="en-US" altLang="en-US" dirty="0" smtClean="0">
              <a:solidFill>
                <a:prstClr val="black"/>
              </a:solidFill>
              <a:ea typeface="ＭＳ Ｐゴシック" pitchFamily="34" charset="-128"/>
            </a:endParaRPr>
          </a:p>
        </p:txBody>
      </p:sp>
      <p:sp>
        <p:nvSpPr>
          <p:cNvPr id="4" name="Rectangle 2"/>
          <p:cNvSpPr txBox="1">
            <a:spLocks noChangeArrowheads="1"/>
          </p:cNvSpPr>
          <p:nvPr/>
        </p:nvSpPr>
        <p:spPr>
          <a:xfrm>
            <a:off x="1334844" y="1000645"/>
            <a:ext cx="6722269" cy="415529"/>
          </a:xfrm>
          <a:prstGeom prst="rect">
            <a:avLst/>
          </a:prstGeom>
        </p:spPr>
        <p:txBody>
          <a:bodyPr/>
          <a:lstStyle>
            <a:lvl1pPr algn="ctr" defTabSz="457189"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189" algn="ctr" defTabSz="457189" rtl="0" fontAlgn="base">
              <a:spcBef>
                <a:spcPct val="0"/>
              </a:spcBef>
              <a:spcAft>
                <a:spcPct val="0"/>
              </a:spcAft>
              <a:defRPr sz="4400">
                <a:solidFill>
                  <a:schemeClr val="tx1"/>
                </a:solidFill>
                <a:latin typeface="Calibri" pitchFamily="34" charset="0"/>
              </a:defRPr>
            </a:lvl6pPr>
            <a:lvl7pPr marL="914377" algn="ctr" defTabSz="457189" rtl="0" fontAlgn="base">
              <a:spcBef>
                <a:spcPct val="0"/>
              </a:spcBef>
              <a:spcAft>
                <a:spcPct val="0"/>
              </a:spcAft>
              <a:defRPr sz="4400">
                <a:solidFill>
                  <a:schemeClr val="tx1"/>
                </a:solidFill>
                <a:latin typeface="Calibri" pitchFamily="34" charset="0"/>
              </a:defRPr>
            </a:lvl7pPr>
            <a:lvl8pPr marL="1371566" algn="ctr" defTabSz="457189" rtl="0" fontAlgn="base">
              <a:spcBef>
                <a:spcPct val="0"/>
              </a:spcBef>
              <a:spcAft>
                <a:spcPct val="0"/>
              </a:spcAft>
              <a:defRPr sz="4400">
                <a:solidFill>
                  <a:schemeClr val="tx1"/>
                </a:solidFill>
                <a:latin typeface="Calibri" pitchFamily="34" charset="0"/>
              </a:defRPr>
            </a:lvl8pPr>
            <a:lvl9pPr marL="1828754" algn="ctr" defTabSz="457189" rtl="0" fontAlgn="base">
              <a:spcBef>
                <a:spcPct val="0"/>
              </a:spcBef>
              <a:spcAft>
                <a:spcPct val="0"/>
              </a:spcAft>
              <a:defRPr sz="4400">
                <a:solidFill>
                  <a:schemeClr val="tx1"/>
                </a:solidFill>
                <a:latin typeface="Calibri" pitchFamily="34" charset="0"/>
              </a:defRPr>
            </a:lvl9pPr>
          </a:lstStyle>
          <a:p>
            <a:endParaRPr lang="en-ZA" sz="3000" b="1"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3738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9"/>
            <a:ext cx="8229600" cy="718590"/>
          </a:xfrm>
        </p:spPr>
        <p:txBody>
          <a:bodyPr/>
          <a:lstStyle/>
          <a:p>
            <a:r>
              <a:rPr lang="en-ZA" b="1" dirty="0" smtClean="0">
                <a:latin typeface="Aharoni" panose="02010803020104030203" pitchFamily="2" charset="-79"/>
                <a:cs typeface="Aharoni" panose="02010803020104030203" pitchFamily="2" charset="-79"/>
              </a:rPr>
              <a:t>Offshore impacts</a:t>
            </a:r>
            <a:endParaRPr lang="en-ZA" b="1" dirty="0">
              <a:latin typeface="Aharoni" panose="02010803020104030203" pitchFamily="2" charset="-79"/>
              <a:cs typeface="Aharoni" panose="02010803020104030203" pitchFamily="2" charset="-79"/>
            </a:endParaRPr>
          </a:p>
        </p:txBody>
      </p:sp>
      <p:sp>
        <p:nvSpPr>
          <p:cNvPr id="4" name="Content Placeholder 3"/>
          <p:cNvSpPr>
            <a:spLocks noGrp="1"/>
          </p:cNvSpPr>
          <p:nvPr>
            <p:ph idx="1"/>
          </p:nvPr>
        </p:nvSpPr>
        <p:spPr>
          <a:xfrm>
            <a:off x="1422400" y="1166648"/>
            <a:ext cx="7280166" cy="5076497"/>
          </a:xfrm>
        </p:spPr>
        <p:txBody>
          <a:bodyPr/>
          <a:lstStyle/>
          <a:p>
            <a:pPr>
              <a:buFont typeface="Wingdings" panose="05000000000000000000" pitchFamily="2" charset="2"/>
              <a:buChar char="Ø"/>
            </a:pPr>
            <a:r>
              <a:rPr lang="en-ZA" dirty="0">
                <a:latin typeface="Arial" panose="020B0604020202020204" pitchFamily="34" charset="0"/>
                <a:cs typeface="Arial" panose="020B0604020202020204" pitchFamily="34" charset="0"/>
              </a:rPr>
              <a:t>An analysis of potential scenarios linked to offshore ecosystem services impacts was </a:t>
            </a:r>
            <a:r>
              <a:rPr lang="en-ZA" dirty="0" smtClean="0">
                <a:latin typeface="Arial" panose="020B0604020202020204" pitchFamily="34" charset="0"/>
                <a:cs typeface="Arial" panose="020B0604020202020204" pitchFamily="34" charset="0"/>
              </a:rPr>
              <a:t>also undertaken</a:t>
            </a:r>
            <a:r>
              <a:rPr lang="en-ZA" dirty="0">
                <a:latin typeface="Arial" panose="020B0604020202020204" pitchFamily="34" charset="0"/>
                <a:cs typeface="Arial" panose="020B0604020202020204" pitchFamily="34" charset="0"/>
              </a:rPr>
              <a:t>.</a:t>
            </a:r>
          </a:p>
          <a:p>
            <a:pPr>
              <a:buFont typeface="Wingdings" panose="05000000000000000000" pitchFamily="2" charset="2"/>
              <a:buChar char="Ø"/>
            </a:pPr>
            <a:r>
              <a:rPr lang="en-ZA" dirty="0">
                <a:latin typeface="Arial" panose="020B0604020202020204" pitchFamily="34" charset="0"/>
                <a:cs typeface="Arial" panose="020B0604020202020204" pitchFamily="34" charset="0"/>
              </a:rPr>
              <a:t>For the most part this was linked to recreation as the key driver with potential water quality impacts associated with scenarios used the primary indicator for prediction.</a:t>
            </a:r>
          </a:p>
          <a:p>
            <a:pPr>
              <a:buFont typeface="Wingdings" panose="05000000000000000000" pitchFamily="2" charset="2"/>
              <a:buChar char="Ø"/>
            </a:pPr>
            <a:r>
              <a:rPr lang="en-ZA" dirty="0">
                <a:latin typeface="Arial" panose="020B0604020202020204" pitchFamily="34" charset="0"/>
                <a:cs typeface="Arial" panose="020B0604020202020204" pitchFamily="34" charset="0"/>
              </a:rPr>
              <a:t>Offshore impact was also linked to quantum of recreational utilisation – blue flag beaches proximate to estuaries were given greater consideration</a:t>
            </a:r>
            <a:r>
              <a:rPr lang="en-ZA" dirty="0" smtClean="0">
                <a:latin typeface="Arial" panose="020B0604020202020204" pitchFamily="34" charset="0"/>
                <a:cs typeface="Arial" panose="020B0604020202020204" pitchFamily="34" charset="0"/>
              </a:rPr>
              <a:t>. This was undertaken at a broad overview level.</a:t>
            </a:r>
            <a:endParaRPr lang="en-ZA"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defTabSz="342892"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342892" fontAlgn="base">
                <a:spcBef>
                  <a:spcPct val="0"/>
                </a:spcBef>
                <a:spcAft>
                  <a:spcPct val="0"/>
                </a:spcAft>
              </a:pPr>
              <a:t>3</a:t>
            </a:fld>
            <a:endParaRPr lang="en-US" alt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168947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9375"/>
          <a:stretch/>
        </p:blipFill>
        <p:spPr>
          <a:xfrm>
            <a:off x="78397" y="2244424"/>
            <a:ext cx="8905875" cy="2546200"/>
          </a:xfrm>
          <a:prstGeom prst="rect">
            <a:avLst/>
          </a:prstGeom>
        </p:spPr>
      </p:pic>
      <p:graphicFrame>
        <p:nvGraphicFramePr>
          <p:cNvPr id="5" name="Table 4"/>
          <p:cNvGraphicFramePr>
            <a:graphicFrameLocks noGrp="1"/>
          </p:cNvGraphicFramePr>
          <p:nvPr/>
        </p:nvGraphicFramePr>
        <p:xfrm>
          <a:off x="-5244703" y="-4165998"/>
          <a:ext cx="7886699" cy="1813077"/>
        </p:xfrm>
        <a:graphic>
          <a:graphicData uri="http://schemas.openxmlformats.org/drawingml/2006/table">
            <a:tbl>
              <a:tblPr>
                <a:tableStyleId>{5C22544A-7EE6-4342-B048-85BDC9FD1C3A}</a:tableStyleId>
              </a:tblPr>
              <a:tblGrid>
                <a:gridCol w="222291"/>
                <a:gridCol w="222291"/>
                <a:gridCol w="222291"/>
                <a:gridCol w="222291"/>
                <a:gridCol w="222291"/>
                <a:gridCol w="328805"/>
                <a:gridCol w="222291"/>
                <a:gridCol w="222291"/>
                <a:gridCol w="222291"/>
                <a:gridCol w="222291"/>
                <a:gridCol w="222291"/>
                <a:gridCol w="222291"/>
                <a:gridCol w="222291"/>
                <a:gridCol w="222291"/>
                <a:gridCol w="222291"/>
                <a:gridCol w="222291"/>
                <a:gridCol w="222291"/>
                <a:gridCol w="222291"/>
                <a:gridCol w="222291"/>
                <a:gridCol w="222291"/>
                <a:gridCol w="222291"/>
                <a:gridCol w="222291"/>
                <a:gridCol w="222291"/>
                <a:gridCol w="222291"/>
                <a:gridCol w="222291"/>
                <a:gridCol w="222291"/>
                <a:gridCol w="222291"/>
                <a:gridCol w="222291"/>
                <a:gridCol w="222291"/>
                <a:gridCol w="222291"/>
                <a:gridCol w="222291"/>
                <a:gridCol w="222291"/>
                <a:gridCol w="222291"/>
                <a:gridCol w="222291"/>
                <a:gridCol w="222291"/>
              </a:tblGrid>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rowSpan="21" gridSpan="31">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rowSpan="21" h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gridSpan="3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r h="67151">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400" b="0" i="0" u="none" strike="noStrike" dirty="0">
                        <a:solidFill>
                          <a:srgbClr val="000000"/>
                        </a:solidFill>
                        <a:effectLst/>
                        <a:latin typeface="Calibri" panose="020F0502020204030204" pitchFamily="34" charset="0"/>
                      </a:endParaRPr>
                    </a:p>
                  </a:txBody>
                  <a:tcPr marL="0" marR="0" marT="0" marB="0" anchor="b"/>
                </a:tc>
              </a:tr>
            </a:tbl>
          </a:graphicData>
        </a:graphic>
      </p:graphicFrame>
      <p:sp>
        <p:nvSpPr>
          <p:cNvPr id="4" name="Rectangle 3"/>
          <p:cNvSpPr/>
          <p:nvPr/>
        </p:nvSpPr>
        <p:spPr>
          <a:xfrm>
            <a:off x="526805" y="3846635"/>
            <a:ext cx="923192" cy="747347"/>
          </a:xfrm>
          <a:prstGeom prst="rect">
            <a:avLst/>
          </a:prstGeom>
          <a:solidFill>
            <a:schemeClr val="accent2">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9" name="Rectangle 8"/>
          <p:cNvSpPr/>
          <p:nvPr/>
        </p:nvSpPr>
        <p:spPr>
          <a:xfrm>
            <a:off x="1449998" y="3846635"/>
            <a:ext cx="2105025" cy="747347"/>
          </a:xfrm>
          <a:prstGeom prst="rect">
            <a:avLst/>
          </a:prstGeom>
          <a:solidFill>
            <a:schemeClr val="accent3">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0" name="Rectangle 9"/>
          <p:cNvSpPr/>
          <p:nvPr/>
        </p:nvSpPr>
        <p:spPr>
          <a:xfrm>
            <a:off x="3555022" y="3846635"/>
            <a:ext cx="5429250" cy="747347"/>
          </a:xfrm>
          <a:prstGeom prst="rect">
            <a:avLst/>
          </a:prstGeom>
          <a:solidFill>
            <a:schemeClr val="accent4">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1" name="TextBox 10"/>
          <p:cNvSpPr txBox="1"/>
          <p:nvPr/>
        </p:nvSpPr>
        <p:spPr>
          <a:xfrm>
            <a:off x="526805" y="4645470"/>
            <a:ext cx="923192" cy="300082"/>
          </a:xfrm>
          <a:prstGeom prst="rect">
            <a:avLst/>
          </a:prstGeom>
          <a:solidFill>
            <a:schemeClr val="accent2">
              <a:lumMod val="40000"/>
              <a:lumOff val="60000"/>
            </a:schemeClr>
          </a:solidFill>
        </p:spPr>
        <p:txBody>
          <a:bodyPr wrap="square" rtlCol="0">
            <a:spAutoFit/>
          </a:bodyPr>
          <a:lstStyle/>
          <a:p>
            <a:pPr algn="ctr"/>
            <a:r>
              <a:rPr lang="en-ZA" sz="1350" dirty="0" err="1"/>
              <a:t>IUA</a:t>
            </a:r>
            <a:r>
              <a:rPr lang="en-ZA" sz="1350" dirty="0"/>
              <a:t> NC</a:t>
            </a:r>
          </a:p>
        </p:txBody>
      </p:sp>
      <p:sp>
        <p:nvSpPr>
          <p:cNvPr id="12" name="TextBox 11"/>
          <p:cNvSpPr txBox="1"/>
          <p:nvPr/>
        </p:nvSpPr>
        <p:spPr>
          <a:xfrm>
            <a:off x="1449998" y="4645470"/>
            <a:ext cx="2105025" cy="300082"/>
          </a:xfrm>
          <a:prstGeom prst="rect">
            <a:avLst/>
          </a:prstGeom>
          <a:solidFill>
            <a:schemeClr val="accent3">
              <a:lumMod val="40000"/>
              <a:lumOff val="60000"/>
            </a:schemeClr>
          </a:solidFill>
        </p:spPr>
        <p:txBody>
          <a:bodyPr wrap="square" rtlCol="0">
            <a:spAutoFit/>
          </a:bodyPr>
          <a:lstStyle/>
          <a:p>
            <a:pPr algn="ctr"/>
            <a:r>
              <a:rPr lang="en-ZA" sz="1350"/>
              <a:t>IUA CC</a:t>
            </a:r>
          </a:p>
        </p:txBody>
      </p:sp>
      <p:sp>
        <p:nvSpPr>
          <p:cNvPr id="13" name="TextBox 12"/>
          <p:cNvSpPr txBox="1"/>
          <p:nvPr/>
        </p:nvSpPr>
        <p:spPr>
          <a:xfrm>
            <a:off x="3555022" y="4640583"/>
            <a:ext cx="5509114" cy="300082"/>
          </a:xfrm>
          <a:prstGeom prst="rect">
            <a:avLst/>
          </a:prstGeom>
          <a:solidFill>
            <a:schemeClr val="accent4">
              <a:lumMod val="40000"/>
              <a:lumOff val="60000"/>
            </a:schemeClr>
          </a:solidFill>
        </p:spPr>
        <p:txBody>
          <a:bodyPr wrap="square" rtlCol="0">
            <a:spAutoFit/>
          </a:bodyPr>
          <a:lstStyle/>
          <a:p>
            <a:pPr algn="ctr"/>
            <a:r>
              <a:rPr lang="en-ZA" sz="1350"/>
              <a:t>IUA SC</a:t>
            </a:r>
          </a:p>
        </p:txBody>
      </p:sp>
      <p:sp>
        <p:nvSpPr>
          <p:cNvPr id="14" name="Title 2"/>
          <p:cNvSpPr txBox="1">
            <a:spLocks/>
          </p:cNvSpPr>
          <p:nvPr/>
        </p:nvSpPr>
        <p:spPr>
          <a:xfrm>
            <a:off x="158261" y="274639"/>
            <a:ext cx="8905875" cy="718590"/>
          </a:xfrm>
          <a:prstGeom prst="rect">
            <a:avLst/>
          </a:prstGeom>
        </p:spPr>
        <p:txBody>
          <a:bodyPr/>
          <a:lstStyle>
            <a:lvl1pPr algn="ctr" defTabSz="342892"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892" algn="ctr" defTabSz="342892" rtl="0" fontAlgn="base">
              <a:spcBef>
                <a:spcPct val="0"/>
              </a:spcBef>
              <a:spcAft>
                <a:spcPct val="0"/>
              </a:spcAft>
              <a:defRPr sz="3300">
                <a:solidFill>
                  <a:schemeClr val="tx1"/>
                </a:solidFill>
                <a:latin typeface="Calibri" pitchFamily="34" charset="0"/>
              </a:defRPr>
            </a:lvl6pPr>
            <a:lvl7pPr marL="685783" algn="ctr" defTabSz="342892" rtl="0" fontAlgn="base">
              <a:spcBef>
                <a:spcPct val="0"/>
              </a:spcBef>
              <a:spcAft>
                <a:spcPct val="0"/>
              </a:spcAft>
              <a:defRPr sz="3300">
                <a:solidFill>
                  <a:schemeClr val="tx1"/>
                </a:solidFill>
                <a:latin typeface="Calibri" pitchFamily="34" charset="0"/>
              </a:defRPr>
            </a:lvl7pPr>
            <a:lvl8pPr marL="1028675" algn="ctr" defTabSz="342892" rtl="0" fontAlgn="base">
              <a:spcBef>
                <a:spcPct val="0"/>
              </a:spcBef>
              <a:spcAft>
                <a:spcPct val="0"/>
              </a:spcAft>
              <a:defRPr sz="3300">
                <a:solidFill>
                  <a:schemeClr val="tx1"/>
                </a:solidFill>
                <a:latin typeface="Calibri" pitchFamily="34" charset="0"/>
              </a:defRPr>
            </a:lvl8pPr>
            <a:lvl9pPr marL="1371566" algn="ctr" defTabSz="342892" rtl="0" fontAlgn="base">
              <a:spcBef>
                <a:spcPct val="0"/>
              </a:spcBef>
              <a:spcAft>
                <a:spcPct val="0"/>
              </a:spcAft>
              <a:defRPr sz="3300">
                <a:solidFill>
                  <a:schemeClr val="tx1"/>
                </a:solidFill>
                <a:latin typeface="Calibri" pitchFamily="34" charset="0"/>
              </a:defRPr>
            </a:lvl9pPr>
          </a:lstStyle>
          <a:p>
            <a:r>
              <a:rPr lang="en-ZA" b="1" smtClean="0">
                <a:latin typeface="Aharoni" panose="02010803020104030203" pitchFamily="2" charset="-79"/>
                <a:cs typeface="Aharoni" panose="02010803020104030203" pitchFamily="2" charset="-79"/>
              </a:rPr>
              <a:t>Summary of estuaries where senarios results in a change from the current state</a:t>
            </a:r>
            <a:endParaRPr lang="en-ZA"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60491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0140" t="15362" r="9707" b="51608"/>
          <a:stretch/>
        </p:blipFill>
        <p:spPr>
          <a:xfrm rot="19337458">
            <a:off x="-1768856" y="2350597"/>
            <a:ext cx="4474545" cy="3628827"/>
          </a:xfrm>
          <a:prstGeom prst="rect">
            <a:avLst/>
          </a:prstGeom>
        </p:spPr>
      </p:pic>
      <p:sp>
        <p:nvSpPr>
          <p:cNvPr id="6" name="TextBox 5"/>
          <p:cNvSpPr txBox="1"/>
          <p:nvPr/>
        </p:nvSpPr>
        <p:spPr>
          <a:xfrm>
            <a:off x="5299930" y="665731"/>
            <a:ext cx="3926826" cy="5078313"/>
          </a:xfrm>
          <a:prstGeom prst="rect">
            <a:avLst/>
          </a:prstGeom>
          <a:noFill/>
        </p:spPr>
        <p:txBody>
          <a:bodyPr wrap="square" rtlCol="0">
            <a:spAutoFit/>
          </a:bodyPr>
          <a:lstStyle/>
          <a:p>
            <a:pPr marL="285750" indent="-285750">
              <a:buFont typeface="Wingdings" panose="05000000000000000000" pitchFamily="2" charset="2"/>
              <a:buChar char="Ø"/>
            </a:pPr>
            <a:r>
              <a:rPr lang="en-ZA" dirty="0" err="1" smtClean="0">
                <a:latin typeface="Arial" panose="020B0604020202020204" pitchFamily="34" charset="0"/>
                <a:cs typeface="Arial" panose="020B0604020202020204" pitchFamily="34" charset="0"/>
              </a:rPr>
              <a:t>Nonoti</a:t>
            </a:r>
            <a:r>
              <a:rPr lang="en-ZA" dirty="0" smtClean="0">
                <a:latin typeface="Arial" panose="020B0604020202020204" pitchFamily="34" charset="0"/>
                <a:cs typeface="Arial" panose="020B0604020202020204" pitchFamily="34" charset="0"/>
              </a:rPr>
              <a:t>: Only scenarios with min discharge to estuaries show an improvement due to increased availability of fish.  Scenarios that include discharge show a </a:t>
            </a:r>
            <a:r>
              <a:rPr lang="en-ZA" dirty="0">
                <a:latin typeface="Arial" panose="020B0604020202020204" pitchFamily="34" charset="0"/>
                <a:cs typeface="Arial" panose="020B0604020202020204" pitchFamily="34" charset="0"/>
              </a:rPr>
              <a:t>decline  </a:t>
            </a:r>
            <a:r>
              <a:rPr lang="en-ZA" dirty="0" smtClean="0">
                <a:latin typeface="Arial" panose="020B0604020202020204" pitchFamily="34" charset="0"/>
                <a:cs typeface="Arial" panose="020B0604020202020204" pitchFamily="34" charset="0"/>
              </a:rPr>
              <a:t>in fish. All </a:t>
            </a:r>
            <a:r>
              <a:rPr lang="en-ZA" dirty="0">
                <a:latin typeface="Arial" panose="020B0604020202020204" pitchFamily="34" charset="0"/>
                <a:cs typeface="Arial" panose="020B0604020202020204" pitchFamily="34" charset="0"/>
              </a:rPr>
              <a:t>other scenarios </a:t>
            </a:r>
            <a:r>
              <a:rPr lang="en-ZA" dirty="0" smtClean="0">
                <a:latin typeface="Arial" panose="020B0604020202020204" pitchFamily="34" charset="0"/>
                <a:cs typeface="Arial" panose="020B0604020202020204" pitchFamily="34" charset="0"/>
              </a:rPr>
              <a:t>maintain status quo.</a:t>
            </a:r>
          </a:p>
          <a:p>
            <a:pPr marL="285750" indent="-285750">
              <a:buFont typeface="Wingdings" panose="05000000000000000000" pitchFamily="2" charset="2"/>
              <a:buChar char="Ø"/>
            </a:pPr>
            <a:r>
              <a:rPr lang="en-ZA" dirty="0" err="1" smtClean="0">
                <a:latin typeface="Arial" panose="020B0604020202020204" pitchFamily="34" charset="0"/>
                <a:cs typeface="Arial" panose="020B0604020202020204" pitchFamily="34" charset="0"/>
              </a:rPr>
              <a:t>Mvoti</a:t>
            </a:r>
            <a:r>
              <a:rPr lang="en-ZA" dirty="0" smtClean="0">
                <a:latin typeface="Arial" panose="020B0604020202020204" pitchFamily="34" charset="0"/>
                <a:cs typeface="Arial" panose="020B0604020202020204" pitchFamily="34" charset="0"/>
              </a:rPr>
              <a:t>:  Similar trend to above</a:t>
            </a:r>
            <a:endParaRPr lang="en-Z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ZA" dirty="0" err="1" smtClean="0">
                <a:latin typeface="Arial" panose="020B0604020202020204" pitchFamily="34" charset="0"/>
                <a:cs typeface="Arial" panose="020B0604020202020204" pitchFamily="34" charset="0"/>
              </a:rPr>
              <a:t>Mhlali</a:t>
            </a:r>
            <a:r>
              <a:rPr lang="en-ZA" dirty="0" smtClean="0">
                <a:latin typeface="Arial" panose="020B0604020202020204" pitchFamily="34" charset="0"/>
                <a:cs typeface="Arial" panose="020B0604020202020204" pitchFamily="34" charset="0"/>
              </a:rPr>
              <a:t>:  A group of scenarios that either maintain current state or have increased WW shows an improvement due to overall improvement in ecological functioning. Scenarios that impact negatively on water quality and mouth closure show negative ESS for  invertebrate and fish presence.</a:t>
            </a:r>
          </a:p>
        </p:txBody>
      </p:sp>
      <p:sp>
        <p:nvSpPr>
          <p:cNvPr id="7" name="TextBox 6"/>
          <p:cNvSpPr txBox="1"/>
          <p:nvPr/>
        </p:nvSpPr>
        <p:spPr>
          <a:xfrm>
            <a:off x="1466909" y="250233"/>
            <a:ext cx="7001492" cy="415498"/>
          </a:xfrm>
          <a:prstGeom prst="rect">
            <a:avLst/>
          </a:prstGeom>
          <a:noFill/>
        </p:spPr>
        <p:txBody>
          <a:bodyPr wrap="square" rtlCol="0">
            <a:spAutoFit/>
          </a:bodyPr>
          <a:lstStyle/>
          <a:p>
            <a:pPr algn="ctr"/>
            <a:r>
              <a:rPr lang="en-ZA" sz="2100" b="1" dirty="0">
                <a:latin typeface="Aharoni" panose="02010803020104030203" pitchFamily="2" charset="-79"/>
                <a:cs typeface="Aharoni" panose="02010803020104030203" pitchFamily="2" charset="-79"/>
              </a:rPr>
              <a:t>NORTHERN </a:t>
            </a:r>
            <a:r>
              <a:rPr lang="en-ZA" sz="2100" b="1" dirty="0" smtClean="0">
                <a:latin typeface="Aharoni" panose="02010803020104030203" pitchFamily="2" charset="-79"/>
                <a:cs typeface="Aharoni" panose="02010803020104030203" pitchFamily="2" charset="-79"/>
              </a:rPr>
              <a:t>CLUSTER </a:t>
            </a:r>
            <a:r>
              <a:rPr lang="en-ZA" sz="2100" b="1" dirty="0">
                <a:latin typeface="Aharoni" panose="02010803020104030203" pitchFamily="2" charset="-79"/>
                <a:cs typeface="Aharoni" panose="02010803020104030203" pitchFamily="2" charset="-79"/>
              </a:rPr>
              <a:t>ESS CONSEQUENCES</a:t>
            </a:r>
          </a:p>
        </p:txBody>
      </p:sp>
      <p:grpSp>
        <p:nvGrpSpPr>
          <p:cNvPr id="14" name="Group 13"/>
          <p:cNvGrpSpPr/>
          <p:nvPr/>
        </p:nvGrpSpPr>
        <p:grpSpPr>
          <a:xfrm>
            <a:off x="1373322" y="783189"/>
            <a:ext cx="3949701" cy="4992791"/>
            <a:chOff x="1321870" y="836065"/>
            <a:chExt cx="3949701" cy="4992791"/>
          </a:xfrm>
        </p:grpSpPr>
        <p:pic>
          <p:nvPicPr>
            <p:cNvPr id="13" name="Picture 12"/>
            <p:cNvPicPr>
              <a:picLocks noChangeAspect="1"/>
            </p:cNvPicPr>
            <p:nvPr/>
          </p:nvPicPr>
          <p:blipFill rotWithShape="1">
            <a:blip r:embed="rId3"/>
            <a:srcRect t="2269" r="25880" b="28449"/>
            <a:stretch/>
          </p:blipFill>
          <p:spPr>
            <a:xfrm rot="5400000">
              <a:off x="891305" y="1448591"/>
              <a:ext cx="4992791" cy="3767740"/>
            </a:xfrm>
            <a:prstGeom prst="rect">
              <a:avLst/>
            </a:prstGeom>
          </p:spPr>
        </p:pic>
        <p:sp>
          <p:nvSpPr>
            <p:cNvPr id="12" name="TextBox 11"/>
            <p:cNvSpPr txBox="1"/>
            <p:nvPr/>
          </p:nvSpPr>
          <p:spPr>
            <a:xfrm>
              <a:off x="2224216" y="3559143"/>
              <a:ext cx="1123957" cy="369332"/>
            </a:xfrm>
            <a:prstGeom prst="rect">
              <a:avLst/>
            </a:prstGeom>
            <a:noFill/>
          </p:spPr>
          <p:txBody>
            <a:bodyPr wrap="square" rtlCol="0">
              <a:spAutoFit/>
            </a:bodyPr>
            <a:lstStyle/>
            <a:p>
              <a:r>
                <a:rPr lang="en-ZA" smtClean="0">
                  <a:solidFill>
                    <a:schemeClr val="accent1">
                      <a:lumMod val="75000"/>
                    </a:schemeClr>
                  </a:solidFill>
                  <a:latin typeface="Aharoni" panose="02010803020104030203" pitchFamily="2" charset="-79"/>
                  <a:cs typeface="Aharoni" panose="02010803020104030203" pitchFamily="2" charset="-79"/>
                </a:rPr>
                <a:t>Mvoti</a:t>
              </a:r>
              <a:endParaRPr lang="en-ZA">
                <a:solidFill>
                  <a:schemeClr val="accent1">
                    <a:lumMod val="75000"/>
                  </a:schemeClr>
                </a:solidFill>
                <a:latin typeface="Aharoni" panose="02010803020104030203" pitchFamily="2" charset="-79"/>
                <a:cs typeface="Aharoni" panose="02010803020104030203" pitchFamily="2" charset="-79"/>
              </a:endParaRPr>
            </a:p>
          </p:txBody>
        </p:sp>
        <p:sp>
          <p:nvSpPr>
            <p:cNvPr id="2" name="TextBox 1"/>
            <p:cNvSpPr txBox="1"/>
            <p:nvPr/>
          </p:nvSpPr>
          <p:spPr>
            <a:xfrm>
              <a:off x="2136484" y="2367812"/>
              <a:ext cx="1123957" cy="369332"/>
            </a:xfrm>
            <a:prstGeom prst="rect">
              <a:avLst/>
            </a:prstGeom>
            <a:noFill/>
          </p:spPr>
          <p:txBody>
            <a:bodyPr wrap="square" rtlCol="0">
              <a:spAutoFit/>
            </a:bodyPr>
            <a:lstStyle/>
            <a:p>
              <a:r>
                <a:rPr lang="en-ZA" dirty="0" err="1" smtClean="0">
                  <a:solidFill>
                    <a:schemeClr val="accent1">
                      <a:lumMod val="75000"/>
                    </a:schemeClr>
                  </a:solidFill>
                  <a:latin typeface="Aharoni" panose="02010803020104030203" pitchFamily="2" charset="-79"/>
                  <a:cs typeface="Aharoni" panose="02010803020104030203" pitchFamily="2" charset="-79"/>
                </a:rPr>
                <a:t>Nonoti</a:t>
              </a:r>
              <a:endParaRPr lang="en-ZA" dirty="0">
                <a:solidFill>
                  <a:schemeClr val="accent1">
                    <a:lumMod val="75000"/>
                  </a:schemeClr>
                </a:solidFill>
                <a:latin typeface="Aharoni" panose="02010803020104030203" pitchFamily="2" charset="-79"/>
                <a:cs typeface="Aharoni" panose="02010803020104030203" pitchFamily="2" charset="-79"/>
              </a:endParaRPr>
            </a:p>
          </p:txBody>
        </p:sp>
        <p:sp>
          <p:nvSpPr>
            <p:cNvPr id="8" name="Right Arrow 7"/>
            <p:cNvSpPr/>
            <p:nvPr/>
          </p:nvSpPr>
          <p:spPr>
            <a:xfrm>
              <a:off x="1321870" y="3619515"/>
              <a:ext cx="714375" cy="209550"/>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9" name="Right Arrow 8"/>
            <p:cNvSpPr/>
            <p:nvPr/>
          </p:nvSpPr>
          <p:spPr>
            <a:xfrm>
              <a:off x="1376363" y="5419725"/>
              <a:ext cx="714375" cy="209550"/>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Right Arrow 9"/>
            <p:cNvSpPr/>
            <p:nvPr/>
          </p:nvSpPr>
          <p:spPr>
            <a:xfrm>
              <a:off x="1334378" y="2486064"/>
              <a:ext cx="714375" cy="209550"/>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1" name="TextBox 10"/>
            <p:cNvSpPr txBox="1"/>
            <p:nvPr/>
          </p:nvSpPr>
          <p:spPr>
            <a:xfrm>
              <a:off x="4093217" y="5339834"/>
              <a:ext cx="1123957" cy="369332"/>
            </a:xfrm>
            <a:prstGeom prst="rect">
              <a:avLst/>
            </a:prstGeom>
            <a:noFill/>
          </p:spPr>
          <p:txBody>
            <a:bodyPr wrap="square" rtlCol="0">
              <a:spAutoFit/>
            </a:bodyPr>
            <a:lstStyle/>
            <a:p>
              <a:r>
                <a:rPr lang="en-ZA" smtClean="0">
                  <a:solidFill>
                    <a:schemeClr val="accent1">
                      <a:lumMod val="75000"/>
                    </a:schemeClr>
                  </a:solidFill>
                  <a:latin typeface="Aharoni" panose="02010803020104030203" pitchFamily="2" charset="-79"/>
                  <a:cs typeface="Aharoni" panose="02010803020104030203" pitchFamily="2" charset="-79"/>
                </a:rPr>
                <a:t>Mhlali</a:t>
              </a:r>
              <a:endParaRPr lang="en-ZA">
                <a:solidFill>
                  <a:schemeClr val="accent1">
                    <a:lumMod val="75000"/>
                  </a:schemeClr>
                </a:solidFill>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39208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15498"/>
          </a:xfrm>
          <a:noFill/>
        </p:spPr>
        <p:txBody>
          <a:bodyPr wrap="square" rtlCol="0">
            <a:spAutoFit/>
          </a:bodyPr>
          <a:lstStyle/>
          <a:p>
            <a:pPr defTabSz="914400" eaLnBrk="1" hangingPunct="1"/>
            <a:r>
              <a:rPr lang="en-ZA" sz="2100" b="1">
                <a:latin typeface="Aharoni" panose="02010803020104030203" pitchFamily="2" charset="-79"/>
                <a:ea typeface="+mn-ea"/>
                <a:cs typeface="Aharoni" panose="02010803020104030203" pitchFamily="2" charset="-79"/>
              </a:rPr>
              <a:t>NC ESTUARY WEIGHTS</a:t>
            </a:r>
            <a:endParaRPr lang="en-ZA" sz="2100" b="1" dirty="0">
              <a:latin typeface="Aharoni" panose="02010803020104030203" pitchFamily="2" charset="-79"/>
              <a:ea typeface="+mn-ea"/>
              <a:cs typeface="Aharoni" panose="02010803020104030203" pitchFamily="2" charset="-79"/>
            </a:endParaRPr>
          </a:p>
        </p:txBody>
      </p:sp>
      <p:sp>
        <p:nvSpPr>
          <p:cNvPr id="2" name="Slide Number Placeholder 1"/>
          <p:cNvSpPr>
            <a:spLocks noGrp="1"/>
          </p:cNvSpPr>
          <p:nvPr>
            <p:ph type="sldNum" sz="quarter" idx="12"/>
          </p:nvPr>
        </p:nvSpPr>
        <p:spPr/>
        <p:txBody>
          <a:bodyPr/>
          <a:lstStyle/>
          <a:p>
            <a:pPr defTabSz="342892"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342892" fontAlgn="base">
                <a:spcBef>
                  <a:spcPct val="0"/>
                </a:spcBef>
                <a:spcAft>
                  <a:spcPct val="0"/>
                </a:spcAft>
              </a:pPr>
              <a:t>6</a:t>
            </a:fld>
            <a:endParaRPr lang="en-US" altLang="en-US" smtClean="0">
              <a:solidFill>
                <a:prstClr val="black"/>
              </a:solidFill>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1498495367"/>
              </p:ext>
            </p:extLst>
          </p:nvPr>
        </p:nvGraphicFramePr>
        <p:xfrm>
          <a:off x="751243" y="1634067"/>
          <a:ext cx="7376756" cy="2194560"/>
        </p:xfrm>
        <a:graphic>
          <a:graphicData uri="http://schemas.openxmlformats.org/drawingml/2006/table">
            <a:tbl>
              <a:tblPr firstRow="1" bandRow="1">
                <a:tableStyleId>{F5AB1C69-6EDB-4FF4-983F-18BD219EF322}</a:tableStyleId>
              </a:tblPr>
              <a:tblGrid>
                <a:gridCol w="1608134"/>
                <a:gridCol w="1644810"/>
                <a:gridCol w="4123812"/>
              </a:tblGrid>
              <a:tr h="370840">
                <a:tc>
                  <a:txBody>
                    <a:bodyPr/>
                    <a:lstStyle/>
                    <a:p>
                      <a:r>
                        <a:rPr lang="en-ZA" sz="2400" dirty="0" smtClean="0">
                          <a:latin typeface="Arial" panose="020B0604020202020204" pitchFamily="34" charset="0"/>
                          <a:cs typeface="Arial" panose="020B0604020202020204" pitchFamily="34" charset="0"/>
                        </a:rPr>
                        <a:t>Estuary</a:t>
                      </a:r>
                      <a:endParaRPr lang="en-ZA" sz="2400" dirty="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 Weight</a:t>
                      </a:r>
                      <a:endParaRPr lang="en-ZA" sz="2400" dirty="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Motivation</a:t>
                      </a:r>
                      <a:endParaRPr lang="en-ZA" sz="2400">
                        <a:latin typeface="Arial" panose="020B0604020202020204" pitchFamily="34" charset="0"/>
                        <a:cs typeface="Arial" panose="020B0604020202020204" pitchFamily="34" charset="0"/>
                      </a:endParaRPr>
                    </a:p>
                  </a:txBody>
                  <a:tcPr/>
                </a:tc>
              </a:tr>
              <a:tr h="370840">
                <a:tc>
                  <a:txBody>
                    <a:bodyPr/>
                    <a:lstStyle/>
                    <a:p>
                      <a:r>
                        <a:rPr lang="en-ZA" sz="2400" smtClean="0">
                          <a:latin typeface="Arial" panose="020B0604020202020204" pitchFamily="34" charset="0"/>
                          <a:cs typeface="Arial" panose="020B0604020202020204" pitchFamily="34" charset="0"/>
                        </a:rPr>
                        <a:t>MHLALI</a:t>
                      </a:r>
                      <a:endParaRPr lang="en-ZA" sz="240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28</a:t>
                      </a:r>
                      <a:endParaRPr lang="en-ZA" sz="240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Aesthetic, recreational use</a:t>
                      </a:r>
                      <a:endParaRPr lang="en-ZA" sz="2400">
                        <a:latin typeface="Arial" panose="020B0604020202020204" pitchFamily="34" charset="0"/>
                        <a:cs typeface="Arial" panose="020B0604020202020204" pitchFamily="34" charset="0"/>
                      </a:endParaRPr>
                    </a:p>
                  </a:txBody>
                  <a:tcPr/>
                </a:tc>
              </a:tr>
              <a:tr h="370840">
                <a:tc>
                  <a:txBody>
                    <a:bodyPr/>
                    <a:lstStyle/>
                    <a:p>
                      <a:r>
                        <a:rPr lang="en-ZA" sz="2400" smtClean="0">
                          <a:latin typeface="Arial" panose="020B0604020202020204" pitchFamily="34" charset="0"/>
                          <a:cs typeface="Arial" panose="020B0604020202020204" pitchFamily="34" charset="0"/>
                        </a:rPr>
                        <a:t>MVOTI</a:t>
                      </a:r>
                      <a:endParaRPr lang="en-ZA" sz="240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27</a:t>
                      </a:r>
                      <a:endParaRPr lang="en-ZA" sz="240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Average scores for all components</a:t>
                      </a:r>
                      <a:endParaRPr lang="en-ZA" sz="2400">
                        <a:latin typeface="Arial" panose="020B0604020202020204" pitchFamily="34" charset="0"/>
                        <a:cs typeface="Arial" panose="020B0604020202020204" pitchFamily="34" charset="0"/>
                      </a:endParaRPr>
                    </a:p>
                  </a:txBody>
                  <a:tcPr/>
                </a:tc>
              </a:tr>
              <a:tr h="370840">
                <a:tc>
                  <a:txBody>
                    <a:bodyPr/>
                    <a:lstStyle/>
                    <a:p>
                      <a:r>
                        <a:rPr lang="en-ZA" sz="2400" smtClean="0">
                          <a:latin typeface="Arial" panose="020B0604020202020204" pitchFamily="34" charset="0"/>
                          <a:cs typeface="Arial" panose="020B0604020202020204" pitchFamily="34" charset="0"/>
                        </a:rPr>
                        <a:t>NONOTI</a:t>
                      </a:r>
                      <a:endParaRPr lang="en-ZA" sz="2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r>
                        <a:rPr lang="en-ZA" sz="2400" smtClean="0">
                          <a:latin typeface="Arial" panose="020B0604020202020204" pitchFamily="34" charset="0"/>
                          <a:cs typeface="Arial" panose="020B0604020202020204" pitchFamily="34" charset="0"/>
                        </a:rPr>
                        <a:t>45</a:t>
                      </a:r>
                      <a:endParaRPr lang="en-ZA" sz="2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r>
                        <a:rPr lang="en-ZA" sz="2400" smtClean="0">
                          <a:latin typeface="Arial" panose="020B0604020202020204" pitchFamily="34" charset="0"/>
                          <a:cs typeface="Arial" panose="020B0604020202020204" pitchFamily="34" charset="0"/>
                        </a:rPr>
                        <a:t>Aesthetic</a:t>
                      </a:r>
                      <a:endParaRPr lang="en-ZA" sz="2400">
                        <a:latin typeface="Arial" panose="020B0604020202020204" pitchFamily="34" charset="0"/>
                        <a:cs typeface="Arial" panose="020B0604020202020204" pitchFamily="34" charset="0"/>
                      </a:endParaRPr>
                    </a:p>
                  </a:txBody>
                  <a:tcPr>
                    <a:solidFill>
                      <a:schemeClr val="accent5">
                        <a:lumMod val="60000"/>
                        <a:lumOff val="40000"/>
                      </a:schemeClr>
                    </a:solidFill>
                  </a:tcPr>
                </a:tc>
              </a:tr>
            </a:tbl>
          </a:graphicData>
        </a:graphic>
      </p:graphicFrame>
    </p:spTree>
    <p:extLst>
      <p:ext uri="{BB962C8B-B14F-4D97-AF65-F5344CB8AC3E}">
        <p14:creationId xmlns:p14="http://schemas.microsoft.com/office/powerpoint/2010/main" val="2503075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0140" t="15362" r="9707" b="51608"/>
          <a:stretch/>
        </p:blipFill>
        <p:spPr>
          <a:xfrm rot="19337458">
            <a:off x="-1602511" y="2837713"/>
            <a:ext cx="4002589" cy="3246074"/>
          </a:xfrm>
          <a:prstGeom prst="rect">
            <a:avLst/>
          </a:prstGeom>
        </p:spPr>
      </p:pic>
      <p:pic>
        <p:nvPicPr>
          <p:cNvPr id="4" name="Picture 3"/>
          <p:cNvPicPr>
            <a:picLocks noChangeAspect="1"/>
          </p:cNvPicPr>
          <p:nvPr/>
        </p:nvPicPr>
        <p:blipFill rotWithShape="1">
          <a:blip r:embed="rId3"/>
          <a:srcRect t="3399" r="39786" b="2288"/>
          <a:stretch/>
        </p:blipFill>
        <p:spPr>
          <a:xfrm>
            <a:off x="1312479" y="620887"/>
            <a:ext cx="2630312" cy="5498011"/>
          </a:xfrm>
          <a:prstGeom prst="rect">
            <a:avLst/>
          </a:prstGeom>
        </p:spPr>
      </p:pic>
      <p:sp>
        <p:nvSpPr>
          <p:cNvPr id="7" name="TextBox 6"/>
          <p:cNvSpPr txBox="1"/>
          <p:nvPr/>
        </p:nvSpPr>
        <p:spPr>
          <a:xfrm>
            <a:off x="1286724" y="307323"/>
            <a:ext cx="7001492" cy="415498"/>
          </a:xfrm>
          <a:prstGeom prst="rect">
            <a:avLst/>
          </a:prstGeom>
          <a:noFill/>
        </p:spPr>
        <p:txBody>
          <a:bodyPr wrap="square" rtlCol="0">
            <a:spAutoFit/>
          </a:bodyPr>
          <a:lstStyle/>
          <a:p>
            <a:pPr algn="ctr"/>
            <a:r>
              <a:rPr lang="en-ZA" sz="2100" b="1" dirty="0">
                <a:latin typeface="Aharoni" panose="02010803020104030203" pitchFamily="2" charset="-79"/>
                <a:cs typeface="Aharoni" panose="02010803020104030203" pitchFamily="2" charset="-79"/>
              </a:rPr>
              <a:t>NORTHERN </a:t>
            </a:r>
            <a:r>
              <a:rPr lang="en-ZA" sz="2100" b="1" dirty="0" smtClean="0">
                <a:latin typeface="Aharoni" panose="02010803020104030203" pitchFamily="2" charset="-79"/>
                <a:cs typeface="Aharoni" panose="02010803020104030203" pitchFamily="2" charset="-79"/>
              </a:rPr>
              <a:t>CLUSTER </a:t>
            </a:r>
            <a:r>
              <a:rPr lang="en-ZA" sz="2100" b="1" dirty="0">
                <a:latin typeface="Aharoni" panose="02010803020104030203" pitchFamily="2" charset="-79"/>
                <a:cs typeface="Aharoni" panose="02010803020104030203" pitchFamily="2" charset="-79"/>
              </a:rPr>
              <a:t>ESS CONSEQUENCES</a:t>
            </a:r>
          </a:p>
        </p:txBody>
      </p:sp>
      <p:grpSp>
        <p:nvGrpSpPr>
          <p:cNvPr id="2" name="Group 1"/>
          <p:cNvGrpSpPr/>
          <p:nvPr/>
        </p:nvGrpSpPr>
        <p:grpSpPr>
          <a:xfrm>
            <a:off x="3527565" y="763629"/>
            <a:ext cx="5579846" cy="2374682"/>
            <a:chOff x="3564155" y="1331797"/>
            <a:chExt cx="5579846" cy="2374682"/>
          </a:xfrm>
        </p:grpSpPr>
        <p:sp>
          <p:nvSpPr>
            <p:cNvPr id="6" name="TextBox 5"/>
            <p:cNvSpPr txBox="1"/>
            <p:nvPr/>
          </p:nvSpPr>
          <p:spPr>
            <a:xfrm>
              <a:off x="4374978" y="1331797"/>
              <a:ext cx="4769023" cy="1477328"/>
            </a:xfrm>
            <a:prstGeom prst="rect">
              <a:avLst/>
            </a:prstGeom>
            <a:noFill/>
          </p:spPr>
          <p:txBody>
            <a:bodyPr wrap="square" rtlCol="0">
              <a:spAutoFit/>
            </a:bodyPr>
            <a:lstStyle/>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All these scenarios </a:t>
              </a:r>
              <a:r>
                <a:rPr lang="en-ZA" dirty="0" smtClean="0">
                  <a:latin typeface="Arial" panose="020B0604020202020204" pitchFamily="34" charset="0"/>
                  <a:cs typeface="Arial" panose="020B0604020202020204" pitchFamily="34" charset="0"/>
                </a:rPr>
                <a:t>maintain </a:t>
              </a:r>
              <a:r>
                <a:rPr lang="en-ZA" dirty="0">
                  <a:latin typeface="Arial" panose="020B0604020202020204" pitchFamily="34" charset="0"/>
                  <a:cs typeface="Arial" panose="020B0604020202020204" pitchFamily="34" charset="0"/>
                </a:rPr>
                <a:t>the current ESS </a:t>
              </a:r>
              <a:r>
                <a:rPr lang="en-ZA" dirty="0" smtClean="0">
                  <a:latin typeface="Arial" panose="020B0604020202020204" pitchFamily="34" charset="0"/>
                  <a:cs typeface="Arial" panose="020B0604020202020204" pitchFamily="34" charset="0"/>
                </a:rPr>
                <a:t>state.  One scenario marginally improves the state.  These would be the recommended scenarios</a:t>
              </a:r>
              <a:endParaRPr lang="en-ZA" dirty="0">
                <a:latin typeface="Arial" panose="020B0604020202020204" pitchFamily="34" charset="0"/>
                <a:cs typeface="Arial" panose="020B0604020202020204" pitchFamily="34" charset="0"/>
              </a:endParaRPr>
            </a:p>
          </p:txBody>
        </p:sp>
        <p:sp>
          <p:nvSpPr>
            <p:cNvPr id="9" name="Left Brace 8"/>
            <p:cNvSpPr/>
            <p:nvPr/>
          </p:nvSpPr>
          <p:spPr>
            <a:xfrm rot="10800000">
              <a:off x="3564155" y="1331797"/>
              <a:ext cx="643264" cy="2374682"/>
            </a:xfrm>
            <a:prstGeom prst="leftBrace">
              <a:avLst>
                <a:gd name="adj1" fmla="val 8333"/>
                <a:gd name="adj2" fmla="val 46954"/>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sz="1350" dirty="0"/>
            </a:p>
          </p:txBody>
        </p:sp>
      </p:grpSp>
      <p:grpSp>
        <p:nvGrpSpPr>
          <p:cNvPr id="5" name="Group 4"/>
          <p:cNvGrpSpPr/>
          <p:nvPr/>
        </p:nvGrpSpPr>
        <p:grpSpPr>
          <a:xfrm>
            <a:off x="3563901" y="3667883"/>
            <a:ext cx="5103623" cy="2063330"/>
            <a:chOff x="3823546" y="3672676"/>
            <a:chExt cx="5103623" cy="2063330"/>
          </a:xfrm>
        </p:grpSpPr>
        <p:sp>
          <p:nvSpPr>
            <p:cNvPr id="10" name="TextBox 9"/>
            <p:cNvSpPr txBox="1"/>
            <p:nvPr/>
          </p:nvSpPr>
          <p:spPr>
            <a:xfrm>
              <a:off x="4338388" y="3672676"/>
              <a:ext cx="4588781" cy="1754326"/>
            </a:xfrm>
            <a:prstGeom prst="rect">
              <a:avLst/>
            </a:prstGeom>
            <a:noFill/>
          </p:spPr>
          <p:txBody>
            <a:bodyPr wrap="square" rtlCol="0">
              <a:spAutoFit/>
            </a:bodyPr>
            <a:lstStyle/>
            <a:p>
              <a:pPr marL="285750" indent="-285750">
                <a:buFont typeface="Wingdings" panose="05000000000000000000" pitchFamily="2" charset="2"/>
                <a:buChar char="Ø"/>
              </a:pPr>
              <a:r>
                <a:rPr lang="en-ZA" dirty="0" smtClean="0">
                  <a:latin typeface="Arial" panose="020B0604020202020204" pitchFamily="34" charset="0"/>
                  <a:cs typeface="Arial" panose="020B0604020202020204" pitchFamily="34" charset="0"/>
                </a:rPr>
                <a:t>All </a:t>
              </a:r>
              <a:r>
                <a:rPr lang="en-ZA" dirty="0">
                  <a:latin typeface="Arial" panose="020B0604020202020204" pitchFamily="34" charset="0"/>
                  <a:cs typeface="Arial" panose="020B0604020202020204" pitchFamily="34" charset="0"/>
                </a:rPr>
                <a:t>these </a:t>
              </a:r>
              <a:r>
                <a:rPr lang="en-ZA" dirty="0" smtClean="0">
                  <a:latin typeface="Arial" panose="020B0604020202020204" pitchFamily="34" charset="0"/>
                  <a:cs typeface="Arial" panose="020B0604020202020204" pitchFamily="34" charset="0"/>
                </a:rPr>
                <a:t>scenarios decrease the ESS marginally.</a:t>
              </a:r>
            </a:p>
            <a:p>
              <a:pPr marL="285750" indent="-285750">
                <a:buFont typeface="Wingdings" panose="05000000000000000000" pitchFamily="2" charset="2"/>
                <a:buChar char="Ø"/>
              </a:pPr>
              <a:r>
                <a:rPr lang="en-ZA" dirty="0" smtClean="0">
                  <a:latin typeface="Arial" panose="020B0604020202020204" pitchFamily="34" charset="0"/>
                  <a:cs typeface="Arial" panose="020B0604020202020204" pitchFamily="34" charset="0"/>
                </a:rPr>
                <a:t>The worst case scenarios are largely due to</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declining water quality and altered states that  impact on fish and invertebrates.</a:t>
              </a:r>
              <a:endParaRPr lang="en-ZA" dirty="0">
                <a:latin typeface="Arial" panose="020B0604020202020204" pitchFamily="34" charset="0"/>
                <a:cs typeface="Arial" panose="020B0604020202020204" pitchFamily="34" charset="0"/>
              </a:endParaRPr>
            </a:p>
          </p:txBody>
        </p:sp>
        <p:sp>
          <p:nvSpPr>
            <p:cNvPr id="11" name="Left Brace 10"/>
            <p:cNvSpPr/>
            <p:nvPr/>
          </p:nvSpPr>
          <p:spPr>
            <a:xfrm rot="10800000">
              <a:off x="3823546" y="3672676"/>
              <a:ext cx="570590" cy="2063330"/>
            </a:xfrm>
            <a:prstGeom prst="leftBrace">
              <a:avLst>
                <a:gd name="adj1" fmla="val 0"/>
                <a:gd name="adj2" fmla="val 46954"/>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sz="1350" dirty="0"/>
            </a:p>
          </p:txBody>
        </p:sp>
      </p:grpSp>
    </p:spTree>
    <p:extLst>
      <p:ext uri="{BB962C8B-B14F-4D97-AF65-F5344CB8AC3E}">
        <p14:creationId xmlns:p14="http://schemas.microsoft.com/office/powerpoint/2010/main" val="402208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5717" t="5267" r="14048" b="3868"/>
          <a:stretch/>
        </p:blipFill>
        <p:spPr>
          <a:xfrm rot="19921843">
            <a:off x="-869434" y="330979"/>
            <a:ext cx="3727737" cy="6003476"/>
          </a:xfrm>
          <a:prstGeom prst="rect">
            <a:avLst/>
          </a:prstGeom>
        </p:spPr>
      </p:pic>
      <p:grpSp>
        <p:nvGrpSpPr>
          <p:cNvPr id="2" name="Group 1"/>
          <p:cNvGrpSpPr/>
          <p:nvPr/>
        </p:nvGrpSpPr>
        <p:grpSpPr>
          <a:xfrm>
            <a:off x="970093" y="179353"/>
            <a:ext cx="3601069" cy="5967127"/>
            <a:chOff x="970093" y="179353"/>
            <a:chExt cx="3601069" cy="5967127"/>
          </a:xfrm>
        </p:grpSpPr>
        <p:pic>
          <p:nvPicPr>
            <p:cNvPr id="3" name="Picture 2"/>
            <p:cNvPicPr>
              <a:picLocks noChangeAspect="1"/>
            </p:cNvPicPr>
            <p:nvPr/>
          </p:nvPicPr>
          <p:blipFill rotWithShape="1">
            <a:blip r:embed="rId3"/>
            <a:srcRect l="6419" t="2152" r="11329" b="28760"/>
            <a:stretch/>
          </p:blipFill>
          <p:spPr>
            <a:xfrm rot="5400000">
              <a:off x="186972" y="1762290"/>
              <a:ext cx="5967127" cy="2801253"/>
            </a:xfrm>
            <a:prstGeom prst="rect">
              <a:avLst/>
            </a:prstGeom>
          </p:spPr>
        </p:pic>
        <p:sp>
          <p:nvSpPr>
            <p:cNvPr id="11" name="TextBox 10"/>
            <p:cNvSpPr txBox="1"/>
            <p:nvPr/>
          </p:nvSpPr>
          <p:spPr>
            <a:xfrm>
              <a:off x="3338569" y="806997"/>
              <a:ext cx="1123957" cy="369332"/>
            </a:xfrm>
            <a:prstGeom prst="rect">
              <a:avLst/>
            </a:prstGeom>
            <a:noFill/>
          </p:spPr>
          <p:txBody>
            <a:bodyPr wrap="square" rtlCol="0">
              <a:spAutoFit/>
            </a:bodyPr>
            <a:lstStyle/>
            <a:p>
              <a:r>
                <a:rPr lang="en-ZA" smtClean="0">
                  <a:solidFill>
                    <a:schemeClr val="accent1">
                      <a:lumMod val="75000"/>
                    </a:schemeClr>
                  </a:solidFill>
                  <a:latin typeface="Aharoni" panose="02010803020104030203" pitchFamily="2" charset="-79"/>
                  <a:cs typeface="Aharoni" panose="02010803020104030203" pitchFamily="2" charset="-79"/>
                </a:rPr>
                <a:t>Tongati</a:t>
              </a:r>
              <a:endParaRPr lang="en-ZA">
                <a:solidFill>
                  <a:schemeClr val="accent1">
                    <a:lumMod val="75000"/>
                  </a:schemeClr>
                </a:solidFill>
                <a:latin typeface="Aharoni" panose="02010803020104030203" pitchFamily="2" charset="-79"/>
                <a:cs typeface="Aharoni" panose="02010803020104030203" pitchFamily="2" charset="-79"/>
              </a:endParaRPr>
            </a:p>
          </p:txBody>
        </p:sp>
        <p:sp>
          <p:nvSpPr>
            <p:cNvPr id="9" name="Right Arrow 8"/>
            <p:cNvSpPr/>
            <p:nvPr/>
          </p:nvSpPr>
          <p:spPr>
            <a:xfrm rot="1869220" flipV="1">
              <a:off x="970093" y="512558"/>
              <a:ext cx="1126239" cy="313553"/>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5" name="Right Arrow 14"/>
            <p:cNvSpPr/>
            <p:nvPr/>
          </p:nvSpPr>
          <p:spPr>
            <a:xfrm rot="18026778" flipV="1">
              <a:off x="1334527" y="3395285"/>
              <a:ext cx="773297" cy="166816"/>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6" name="TextBox 15"/>
            <p:cNvSpPr txBox="1"/>
            <p:nvPr/>
          </p:nvSpPr>
          <p:spPr>
            <a:xfrm>
              <a:off x="1723443" y="2793585"/>
              <a:ext cx="1651266" cy="369332"/>
            </a:xfrm>
            <a:prstGeom prst="rect">
              <a:avLst/>
            </a:prstGeom>
            <a:noFill/>
          </p:spPr>
          <p:txBody>
            <a:bodyPr wrap="square" rtlCol="0">
              <a:spAutoFit/>
            </a:bodyPr>
            <a:lstStyle/>
            <a:p>
              <a:r>
                <a:rPr lang="en-ZA" smtClean="0">
                  <a:solidFill>
                    <a:schemeClr val="accent1">
                      <a:lumMod val="75000"/>
                    </a:schemeClr>
                  </a:solidFill>
                  <a:latin typeface="Aharoni" panose="02010803020104030203" pitchFamily="2" charset="-79"/>
                  <a:cs typeface="Aharoni" panose="02010803020104030203" pitchFamily="2" charset="-79"/>
                </a:rPr>
                <a:t>Mbokodweni</a:t>
              </a:r>
              <a:endParaRPr lang="en-ZA">
                <a:solidFill>
                  <a:schemeClr val="accent1">
                    <a:lumMod val="75000"/>
                  </a:schemeClr>
                </a:solidFill>
                <a:latin typeface="Aharoni" panose="02010803020104030203" pitchFamily="2" charset="-79"/>
                <a:cs typeface="Aharoni" panose="02010803020104030203" pitchFamily="2" charset="-79"/>
              </a:endParaRPr>
            </a:p>
          </p:txBody>
        </p:sp>
        <p:sp>
          <p:nvSpPr>
            <p:cNvPr id="17" name="TextBox 16"/>
            <p:cNvSpPr txBox="1"/>
            <p:nvPr/>
          </p:nvSpPr>
          <p:spPr>
            <a:xfrm>
              <a:off x="1781200" y="3447006"/>
              <a:ext cx="1675641" cy="369332"/>
            </a:xfrm>
            <a:prstGeom prst="rect">
              <a:avLst/>
            </a:prstGeom>
            <a:noFill/>
          </p:spPr>
          <p:txBody>
            <a:bodyPr wrap="square" rtlCol="0">
              <a:spAutoFit/>
            </a:bodyPr>
            <a:lstStyle/>
            <a:p>
              <a:r>
                <a:rPr lang="en-ZA" smtClean="0">
                  <a:solidFill>
                    <a:schemeClr val="accent1">
                      <a:lumMod val="75000"/>
                    </a:schemeClr>
                  </a:solidFill>
                  <a:latin typeface="Aharoni" panose="02010803020104030203" pitchFamily="2" charset="-79"/>
                  <a:cs typeface="Aharoni" panose="02010803020104030203" pitchFamily="2" charset="-79"/>
                </a:rPr>
                <a:t>Little Amanz</a:t>
              </a:r>
              <a:endParaRPr lang="en-ZA">
                <a:solidFill>
                  <a:schemeClr val="accent1">
                    <a:lumMod val="75000"/>
                  </a:schemeClr>
                </a:solidFill>
                <a:latin typeface="Aharoni" panose="02010803020104030203" pitchFamily="2" charset="-79"/>
                <a:cs typeface="Aharoni" panose="02010803020104030203" pitchFamily="2" charset="-79"/>
              </a:endParaRPr>
            </a:p>
          </p:txBody>
        </p:sp>
        <p:sp>
          <p:nvSpPr>
            <p:cNvPr id="19" name="Right Arrow 18"/>
            <p:cNvSpPr/>
            <p:nvPr/>
          </p:nvSpPr>
          <p:spPr>
            <a:xfrm rot="18372738">
              <a:off x="1139464" y="4078281"/>
              <a:ext cx="955397" cy="188248"/>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0" name="TextBox 19"/>
            <p:cNvSpPr txBox="1"/>
            <p:nvPr/>
          </p:nvSpPr>
          <p:spPr>
            <a:xfrm>
              <a:off x="1781200" y="5094161"/>
              <a:ext cx="1675641" cy="369332"/>
            </a:xfrm>
            <a:prstGeom prst="rect">
              <a:avLst/>
            </a:prstGeom>
            <a:noFill/>
          </p:spPr>
          <p:txBody>
            <a:bodyPr wrap="square" rtlCol="0">
              <a:spAutoFit/>
            </a:bodyPr>
            <a:lstStyle/>
            <a:p>
              <a:r>
                <a:rPr lang="en-ZA" smtClean="0">
                  <a:solidFill>
                    <a:schemeClr val="accent1">
                      <a:lumMod val="75000"/>
                    </a:schemeClr>
                  </a:solidFill>
                  <a:latin typeface="Aharoni" panose="02010803020104030203" pitchFamily="2" charset="-79"/>
                  <a:cs typeface="Aharoni" panose="02010803020104030203" pitchFamily="2" charset="-79"/>
                </a:rPr>
                <a:t>uMkhomazi</a:t>
              </a:r>
              <a:endParaRPr lang="en-ZA">
                <a:solidFill>
                  <a:schemeClr val="accent1">
                    <a:lumMod val="75000"/>
                  </a:schemeClr>
                </a:solidFill>
                <a:latin typeface="Aharoni" panose="02010803020104030203" pitchFamily="2" charset="-79"/>
                <a:cs typeface="Aharoni" panose="02010803020104030203" pitchFamily="2" charset="-79"/>
              </a:endParaRPr>
            </a:p>
          </p:txBody>
        </p:sp>
        <p:sp>
          <p:nvSpPr>
            <p:cNvPr id="22" name="Right Arrow 21"/>
            <p:cNvSpPr/>
            <p:nvPr/>
          </p:nvSpPr>
          <p:spPr>
            <a:xfrm rot="19736744">
              <a:off x="1364933" y="5331362"/>
              <a:ext cx="524474" cy="35616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3" name="TextBox 22"/>
            <p:cNvSpPr txBox="1"/>
            <p:nvPr/>
          </p:nvSpPr>
          <p:spPr>
            <a:xfrm>
              <a:off x="1781200" y="1133950"/>
              <a:ext cx="1123957" cy="369332"/>
            </a:xfrm>
            <a:prstGeom prst="rect">
              <a:avLst/>
            </a:prstGeom>
            <a:noFill/>
          </p:spPr>
          <p:txBody>
            <a:bodyPr wrap="square" rtlCol="0">
              <a:spAutoFit/>
            </a:bodyPr>
            <a:lstStyle/>
            <a:p>
              <a:r>
                <a:rPr lang="en-ZA" smtClean="0">
                  <a:solidFill>
                    <a:schemeClr val="accent1">
                      <a:lumMod val="75000"/>
                    </a:schemeClr>
                  </a:solidFill>
                  <a:latin typeface="Aharoni" panose="02010803020104030203" pitchFamily="2" charset="-79"/>
                  <a:cs typeface="Aharoni" panose="02010803020104030203" pitchFamily="2" charset="-79"/>
                </a:rPr>
                <a:t>Mdloti</a:t>
              </a:r>
              <a:endParaRPr lang="en-ZA">
                <a:solidFill>
                  <a:schemeClr val="accent1">
                    <a:lumMod val="75000"/>
                  </a:schemeClr>
                </a:solidFill>
                <a:latin typeface="Aharoni" panose="02010803020104030203" pitchFamily="2" charset="-79"/>
                <a:cs typeface="Aharoni" panose="02010803020104030203" pitchFamily="2" charset="-79"/>
              </a:endParaRPr>
            </a:p>
          </p:txBody>
        </p:sp>
        <p:sp>
          <p:nvSpPr>
            <p:cNvPr id="24" name="Right Arrow 23"/>
            <p:cNvSpPr/>
            <p:nvPr/>
          </p:nvSpPr>
          <p:spPr>
            <a:xfrm rot="730733">
              <a:off x="1057912" y="1091991"/>
              <a:ext cx="802961" cy="330309"/>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grpSp>
      <p:sp>
        <p:nvSpPr>
          <p:cNvPr id="7" name="TextBox 6"/>
          <p:cNvSpPr txBox="1"/>
          <p:nvPr/>
        </p:nvSpPr>
        <p:spPr>
          <a:xfrm>
            <a:off x="3702755" y="159922"/>
            <a:ext cx="5441245" cy="415498"/>
          </a:xfrm>
          <a:prstGeom prst="rect">
            <a:avLst/>
          </a:prstGeom>
          <a:solidFill>
            <a:schemeClr val="bg1"/>
          </a:solidFill>
        </p:spPr>
        <p:txBody>
          <a:bodyPr wrap="square" rtlCol="0">
            <a:spAutoFit/>
          </a:bodyPr>
          <a:lstStyle/>
          <a:p>
            <a:pPr algn="ctr"/>
            <a:r>
              <a:rPr lang="en-ZA" sz="2100" b="1" dirty="0" smtClean="0">
                <a:latin typeface="Aharoni" panose="02010803020104030203" pitchFamily="2" charset="-79"/>
                <a:cs typeface="Aharoni" panose="02010803020104030203" pitchFamily="2" charset="-79"/>
              </a:rPr>
              <a:t>CENTRAL CLUSTER </a:t>
            </a:r>
            <a:r>
              <a:rPr lang="en-ZA" sz="2100" b="1" dirty="0">
                <a:latin typeface="Aharoni" panose="02010803020104030203" pitchFamily="2" charset="-79"/>
                <a:cs typeface="Aharoni" panose="02010803020104030203" pitchFamily="2" charset="-79"/>
              </a:rPr>
              <a:t>ESS CONSEQUENCES</a:t>
            </a:r>
          </a:p>
        </p:txBody>
      </p:sp>
      <p:sp>
        <p:nvSpPr>
          <p:cNvPr id="6" name="TextBox 5"/>
          <p:cNvSpPr txBox="1"/>
          <p:nvPr/>
        </p:nvSpPr>
        <p:spPr>
          <a:xfrm>
            <a:off x="4319338" y="538517"/>
            <a:ext cx="4844782" cy="5940088"/>
          </a:xfrm>
          <a:prstGeom prst="rect">
            <a:avLst/>
          </a:prstGeom>
          <a:noFill/>
        </p:spPr>
        <p:txBody>
          <a:bodyPr wrap="square" rtlCol="0">
            <a:spAutoFit/>
          </a:bodyPr>
          <a:lstStyle/>
          <a:p>
            <a:pPr marL="285750" indent="-285750">
              <a:buFont typeface="Wingdings" panose="05000000000000000000" pitchFamily="2" charset="2"/>
              <a:buChar char="Ø"/>
            </a:pPr>
            <a:r>
              <a:rPr lang="en-ZA" sz="2000" dirty="0" err="1" smtClean="0">
                <a:latin typeface="Arial" panose="020B0604020202020204" pitchFamily="34" charset="0"/>
                <a:cs typeface="Arial" panose="020B0604020202020204" pitchFamily="34" charset="0"/>
              </a:rPr>
              <a:t>Tongati</a:t>
            </a:r>
            <a:r>
              <a:rPr lang="en-ZA" sz="2000" dirty="0" smtClean="0">
                <a:latin typeface="Arial" panose="020B0604020202020204" pitchFamily="34" charset="0"/>
                <a:cs typeface="Arial" panose="020B0604020202020204" pitchFamily="34" charset="0"/>
              </a:rPr>
              <a:t> </a:t>
            </a:r>
            <a:r>
              <a:rPr lang="en-ZA" sz="2000" dirty="0" err="1" smtClean="0">
                <a:latin typeface="Arial" panose="020B0604020202020204" pitchFamily="34" charset="0"/>
                <a:cs typeface="Arial" panose="020B0604020202020204" pitchFamily="34" charset="0"/>
              </a:rPr>
              <a:t>Sc</a:t>
            </a:r>
            <a:r>
              <a:rPr lang="en-ZA" sz="2000" dirty="0" smtClean="0">
                <a:latin typeface="Arial" panose="020B0604020202020204" pitchFamily="34" charset="0"/>
                <a:cs typeface="Arial" panose="020B0604020202020204" pitchFamily="34" charset="0"/>
              </a:rPr>
              <a:t> that removes the discharge: Significantly positive (fish, inverts, contact recreation), Ultimate WW </a:t>
            </a:r>
            <a:r>
              <a:rPr lang="en-ZA" sz="2000" dirty="0" err="1" smtClean="0">
                <a:latin typeface="Arial" panose="020B0604020202020204" pitchFamily="34" charset="0"/>
                <a:cs typeface="Arial" panose="020B0604020202020204" pitchFamily="34" charset="0"/>
              </a:rPr>
              <a:t>Sc</a:t>
            </a:r>
            <a:r>
              <a:rPr lang="en-ZA" sz="2000" dirty="0" smtClean="0">
                <a:latin typeface="Arial" panose="020B0604020202020204" pitchFamily="34" charset="0"/>
                <a:cs typeface="Arial" panose="020B0604020202020204" pitchFamily="34" charset="0"/>
              </a:rPr>
              <a:t> show reverse with very major -</a:t>
            </a:r>
            <a:r>
              <a:rPr lang="en-ZA" sz="2000" dirty="0" err="1" smtClean="0">
                <a:latin typeface="Arial" panose="020B0604020202020204" pitchFamily="34" charset="0"/>
                <a:cs typeface="Arial" panose="020B0604020202020204" pitchFamily="34" charset="0"/>
              </a:rPr>
              <a:t>ve</a:t>
            </a:r>
            <a:r>
              <a:rPr lang="en-ZA" sz="2000" dirty="0" smtClean="0">
                <a:latin typeface="Arial" panose="020B0604020202020204" pitchFamily="34" charset="0"/>
                <a:cs typeface="Arial" panose="020B0604020202020204" pitchFamily="34" charset="0"/>
              </a:rPr>
              <a:t> impact.</a:t>
            </a:r>
          </a:p>
          <a:p>
            <a:pPr marL="285750" indent="-285750">
              <a:buFont typeface="Wingdings" panose="05000000000000000000" pitchFamily="2" charset="2"/>
              <a:buChar char="Ø"/>
            </a:pPr>
            <a:r>
              <a:rPr lang="en-ZA" sz="2000" dirty="0" err="1" smtClean="0">
                <a:latin typeface="Arial" panose="020B0604020202020204" pitchFamily="34" charset="0"/>
                <a:cs typeface="Arial" panose="020B0604020202020204" pitchFamily="34" charset="0"/>
              </a:rPr>
              <a:t>Mdloti</a:t>
            </a:r>
            <a:r>
              <a:rPr lang="en-ZA" sz="2000" dirty="0" smtClean="0">
                <a:latin typeface="Arial" panose="020B0604020202020204" pitchFamily="34" charset="0"/>
                <a:cs typeface="Arial" panose="020B0604020202020204" pitchFamily="34" charset="0"/>
              </a:rPr>
              <a:t> Scs with increase in WW: –</a:t>
            </a:r>
            <a:r>
              <a:rPr lang="en-ZA" sz="2000" dirty="0" err="1" smtClean="0">
                <a:latin typeface="Arial" panose="020B0604020202020204" pitchFamily="34" charset="0"/>
                <a:cs typeface="Arial" panose="020B0604020202020204" pitchFamily="34" charset="0"/>
              </a:rPr>
              <a:t>ve</a:t>
            </a:r>
            <a:r>
              <a:rPr lang="en-ZA" sz="2000" dirty="0" smtClean="0">
                <a:latin typeface="Arial" panose="020B0604020202020204" pitchFamily="34" charset="0"/>
                <a:cs typeface="Arial" panose="020B0604020202020204" pitchFamily="34" charset="0"/>
              </a:rPr>
              <a:t>  (fish, inverts, vegetation harvesting, contact rec</a:t>
            </a:r>
          </a:p>
          <a:p>
            <a:pPr marL="285750" indent="-285750">
              <a:buFont typeface="Wingdings" panose="05000000000000000000" pitchFamily="2" charset="2"/>
              <a:buChar char="Ø"/>
            </a:pPr>
            <a:r>
              <a:rPr lang="en-ZA" sz="2000" dirty="0" err="1" smtClean="0">
                <a:latin typeface="Arial" panose="020B0604020202020204" pitchFamily="34" charset="0"/>
                <a:cs typeface="Arial" panose="020B0604020202020204" pitchFamily="34" charset="0"/>
              </a:rPr>
              <a:t>Mbokodweni</a:t>
            </a:r>
            <a:r>
              <a:rPr lang="en-ZA" sz="2000" dirty="0" smtClean="0">
                <a:latin typeface="Arial" panose="020B0604020202020204" pitchFamily="34" charset="0"/>
                <a:cs typeface="Arial" panose="020B0604020202020204" pitchFamily="34" charset="0"/>
              </a:rPr>
              <a:t> similar to </a:t>
            </a:r>
            <a:r>
              <a:rPr lang="en-ZA" sz="2000" dirty="0" err="1" smtClean="0">
                <a:latin typeface="Arial" panose="020B0604020202020204" pitchFamily="34" charset="0"/>
                <a:cs typeface="Arial" panose="020B0604020202020204" pitchFamily="34" charset="0"/>
              </a:rPr>
              <a:t>Tongati</a:t>
            </a:r>
            <a:r>
              <a:rPr lang="en-ZA" sz="20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ZA" sz="2000" dirty="0" smtClean="0">
                <a:latin typeface="Arial" panose="020B0604020202020204" pitchFamily="34" charset="0"/>
                <a:cs typeface="Arial" panose="020B0604020202020204" pitchFamily="34" charset="0"/>
              </a:rPr>
              <a:t>Little </a:t>
            </a:r>
            <a:r>
              <a:rPr lang="en-ZA" sz="2000" dirty="0" err="1" smtClean="0">
                <a:latin typeface="Arial" panose="020B0604020202020204" pitchFamily="34" charset="0"/>
                <a:cs typeface="Arial" panose="020B0604020202020204" pitchFamily="34" charset="0"/>
              </a:rPr>
              <a:t>Amanzimtoti</a:t>
            </a:r>
            <a:r>
              <a:rPr lang="en-ZA" sz="2000" dirty="0" smtClean="0">
                <a:latin typeface="Arial" panose="020B0604020202020204" pitchFamily="34" charset="0"/>
                <a:cs typeface="Arial" panose="020B0604020202020204" pitchFamily="34" charset="0"/>
              </a:rPr>
              <a:t>: </a:t>
            </a:r>
            <a:r>
              <a:rPr lang="en-ZA" sz="2000" dirty="0" err="1" smtClean="0">
                <a:latin typeface="Arial" panose="020B0604020202020204" pitchFamily="34" charset="0"/>
                <a:cs typeface="Arial" panose="020B0604020202020204" pitchFamily="34" charset="0"/>
              </a:rPr>
              <a:t>Sc</a:t>
            </a:r>
            <a:r>
              <a:rPr lang="en-ZA" sz="2000" dirty="0" smtClean="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that </a:t>
            </a:r>
            <a:r>
              <a:rPr lang="en-ZA" sz="2000" dirty="0" smtClean="0">
                <a:latin typeface="Arial" panose="020B0604020202020204" pitchFamily="34" charset="0"/>
                <a:cs typeface="Arial" panose="020B0604020202020204" pitchFamily="34" charset="0"/>
              </a:rPr>
              <a:t>removes </a:t>
            </a:r>
            <a:r>
              <a:rPr lang="en-ZA" sz="2000" dirty="0">
                <a:latin typeface="Arial" panose="020B0604020202020204" pitchFamily="34" charset="0"/>
                <a:cs typeface="Arial" panose="020B0604020202020204" pitchFamily="34" charset="0"/>
              </a:rPr>
              <a:t>the discharge significantly positive (fish, inverts, contact recreation</a:t>
            </a:r>
            <a:r>
              <a:rPr lang="en-ZA" sz="2000" dirty="0" smtClean="0">
                <a:latin typeface="Arial" panose="020B0604020202020204" pitchFamily="34" charset="0"/>
                <a:cs typeface="Arial" panose="020B0604020202020204" pitchFamily="34" charset="0"/>
              </a:rPr>
              <a:t>). </a:t>
            </a:r>
            <a:r>
              <a:rPr lang="en-ZA" sz="2000" dirty="0" err="1" smtClean="0">
                <a:latin typeface="Arial" panose="020B0604020202020204" pitchFamily="34" charset="0"/>
                <a:cs typeface="Arial" panose="020B0604020202020204" pitchFamily="34" charset="0"/>
              </a:rPr>
              <a:t>Sc</a:t>
            </a:r>
            <a:r>
              <a:rPr lang="en-ZA" sz="2000" dirty="0" smtClean="0">
                <a:latin typeface="Arial" panose="020B0604020202020204" pitchFamily="34" charset="0"/>
                <a:cs typeface="Arial" panose="020B0604020202020204" pitchFamily="34" charset="0"/>
              </a:rPr>
              <a:t> that increase WW to ultimate </a:t>
            </a:r>
            <a:r>
              <a:rPr lang="en-ZA" sz="2000" dirty="0" err="1" smtClean="0">
                <a:latin typeface="Arial" panose="020B0604020202020204" pitchFamily="34" charset="0"/>
                <a:cs typeface="Arial" panose="020B0604020202020204" pitchFamily="34" charset="0"/>
              </a:rPr>
              <a:t>capcity</a:t>
            </a:r>
            <a:r>
              <a:rPr lang="en-ZA" sz="2000" dirty="0" smtClean="0">
                <a:latin typeface="Arial" panose="020B0604020202020204" pitchFamily="34" charset="0"/>
                <a:cs typeface="Arial" panose="020B0604020202020204" pitchFamily="34" charset="0"/>
              </a:rPr>
              <a:t> are –</a:t>
            </a:r>
            <a:r>
              <a:rPr lang="en-ZA" sz="2000" dirty="0" err="1">
                <a:latin typeface="Arial" panose="020B0604020202020204" pitchFamily="34" charset="0"/>
                <a:cs typeface="Arial" panose="020B0604020202020204" pitchFamily="34" charset="0"/>
              </a:rPr>
              <a:t>v</a:t>
            </a:r>
            <a:r>
              <a:rPr lang="en-ZA" sz="2000" dirty="0" err="1" smtClean="0">
                <a:latin typeface="Arial" panose="020B0604020202020204" pitchFamily="34" charset="0"/>
                <a:cs typeface="Arial" panose="020B0604020202020204" pitchFamily="34" charset="0"/>
              </a:rPr>
              <a:t>e</a:t>
            </a:r>
            <a:r>
              <a:rPr lang="en-ZA" sz="2000" dirty="0" smtClean="0">
                <a:latin typeface="Arial" panose="020B0604020202020204" pitchFamily="34" charset="0"/>
                <a:cs typeface="Arial" panose="020B0604020202020204" pitchFamily="34" charset="0"/>
              </a:rPr>
              <a:t> for reverse impact reasons.</a:t>
            </a:r>
          </a:p>
          <a:p>
            <a:pPr marL="285750" indent="-285750">
              <a:buFont typeface="Wingdings" panose="05000000000000000000" pitchFamily="2" charset="2"/>
              <a:buChar char="Ø"/>
            </a:pPr>
            <a:r>
              <a:rPr lang="en-ZA" sz="2000" dirty="0" err="1" smtClean="0">
                <a:latin typeface="Arial" panose="020B0604020202020204" pitchFamily="34" charset="0"/>
                <a:cs typeface="Arial" panose="020B0604020202020204" pitchFamily="34" charset="0"/>
              </a:rPr>
              <a:t>uMkhomazi</a:t>
            </a:r>
            <a:r>
              <a:rPr lang="en-ZA" sz="2000" dirty="0">
                <a:latin typeface="Arial" panose="020B0604020202020204" pitchFamily="34" charset="0"/>
                <a:cs typeface="Arial" panose="020B0604020202020204" pitchFamily="34" charset="0"/>
              </a:rPr>
              <a:t>:</a:t>
            </a:r>
            <a:r>
              <a:rPr lang="en-ZA" sz="2000" dirty="0" smtClean="0">
                <a:latin typeface="Arial" panose="020B0604020202020204" pitchFamily="34" charset="0"/>
                <a:cs typeface="Arial" panose="020B0604020202020204" pitchFamily="34" charset="0"/>
              </a:rPr>
              <a:t> Scenarios  with WW development  and transfer from </a:t>
            </a:r>
            <a:r>
              <a:rPr lang="en-ZA" sz="2000" dirty="0" err="1" smtClean="0">
                <a:latin typeface="Arial" panose="020B0604020202020204" pitchFamily="34" charset="0"/>
                <a:cs typeface="Arial" panose="020B0604020202020204" pitchFamily="34" charset="0"/>
              </a:rPr>
              <a:t>Kingsburgh</a:t>
            </a:r>
            <a:r>
              <a:rPr lang="en-ZA" sz="2000" dirty="0" smtClean="0">
                <a:latin typeface="Arial" panose="020B0604020202020204" pitchFamily="34" charset="0"/>
                <a:cs typeface="Arial" panose="020B0604020202020204" pitchFamily="34" charset="0"/>
              </a:rPr>
              <a:t> –</a:t>
            </a:r>
            <a:r>
              <a:rPr lang="en-ZA" sz="2000" dirty="0" err="1" smtClean="0">
                <a:latin typeface="Arial" panose="020B0604020202020204" pitchFamily="34" charset="0"/>
                <a:cs typeface="Arial" panose="020B0604020202020204" pitchFamily="34" charset="0"/>
              </a:rPr>
              <a:t>ve</a:t>
            </a:r>
            <a:r>
              <a:rPr lang="en-ZA" sz="2000" dirty="0" smtClean="0">
                <a:latin typeface="Arial" panose="020B0604020202020204" pitchFamily="34" charset="0"/>
                <a:cs typeface="Arial" panose="020B0604020202020204" pitchFamily="34" charset="0"/>
              </a:rPr>
              <a:t> with rec fishing, contact recreation, harvesting of inverts and vegetation all impacted.   </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10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342892"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342892" fontAlgn="base">
                <a:spcBef>
                  <a:spcPct val="0"/>
                </a:spcBef>
                <a:spcAft>
                  <a:spcPct val="0"/>
                </a:spcAft>
              </a:pPr>
              <a:t>9</a:t>
            </a:fld>
            <a:endParaRPr lang="en-US" altLang="en-US" smtClean="0">
              <a:solidFill>
                <a:prstClr val="black"/>
              </a:solidFill>
              <a:ea typeface="ＭＳ Ｐゴシック"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2323511508"/>
              </p:ext>
            </p:extLst>
          </p:nvPr>
        </p:nvGraphicFramePr>
        <p:xfrm>
          <a:off x="1114479" y="1078089"/>
          <a:ext cx="7871475" cy="3474720"/>
        </p:xfrm>
        <a:graphic>
          <a:graphicData uri="http://schemas.openxmlformats.org/drawingml/2006/table">
            <a:tbl>
              <a:tblPr firstRow="1" bandRow="1">
                <a:tableStyleId>{F5AB1C69-6EDB-4FF4-983F-18BD219EF322}</a:tableStyleId>
              </a:tblPr>
              <a:tblGrid>
                <a:gridCol w="2046410"/>
                <a:gridCol w="1580717"/>
                <a:gridCol w="4244348"/>
              </a:tblGrid>
              <a:tr h="370840">
                <a:tc>
                  <a:txBody>
                    <a:bodyPr/>
                    <a:lstStyle/>
                    <a:p>
                      <a:r>
                        <a:rPr lang="en-ZA" sz="2400" dirty="0" smtClean="0">
                          <a:latin typeface="Arial" panose="020B0604020202020204" pitchFamily="34" charset="0"/>
                          <a:cs typeface="Arial" panose="020B0604020202020204" pitchFamily="34" charset="0"/>
                        </a:rPr>
                        <a:t>Estuary</a:t>
                      </a:r>
                      <a:endParaRPr lang="en-ZA" sz="2400" dirty="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 Weight</a:t>
                      </a:r>
                      <a:endParaRPr lang="en-ZA" sz="2400" dirty="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Motivation</a:t>
                      </a:r>
                      <a:endParaRPr lang="en-ZA" sz="2400">
                        <a:latin typeface="Arial" panose="020B0604020202020204" pitchFamily="34" charset="0"/>
                        <a:cs typeface="Arial" panose="020B0604020202020204" pitchFamily="34" charset="0"/>
                      </a:endParaRPr>
                    </a:p>
                  </a:txBody>
                  <a:tcPr/>
                </a:tc>
              </a:tr>
              <a:tr h="370840">
                <a:tc>
                  <a:txBody>
                    <a:bodyPr/>
                    <a:lstStyle/>
                    <a:p>
                      <a:r>
                        <a:rPr lang="en-ZA" sz="2400" smtClean="0">
                          <a:latin typeface="Arial" panose="020B0604020202020204" pitchFamily="34" charset="0"/>
                          <a:cs typeface="Arial" panose="020B0604020202020204" pitchFamily="34" charset="0"/>
                        </a:rPr>
                        <a:t>Little aManzimtoti</a:t>
                      </a:r>
                      <a:endParaRPr lang="en-ZA" sz="240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17</a:t>
                      </a:r>
                      <a:endParaRPr lang="en-ZA" sz="240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Aesthetic</a:t>
                      </a:r>
                      <a:endParaRPr lang="en-ZA" sz="2400">
                        <a:latin typeface="Arial" panose="020B0604020202020204" pitchFamily="34" charset="0"/>
                        <a:cs typeface="Arial" panose="020B0604020202020204" pitchFamily="34" charset="0"/>
                      </a:endParaRPr>
                    </a:p>
                  </a:txBody>
                  <a:tcPr/>
                </a:tc>
              </a:tr>
              <a:tr h="152400">
                <a:tc>
                  <a:txBody>
                    <a:bodyPr/>
                    <a:lstStyle/>
                    <a:p>
                      <a:r>
                        <a:rPr lang="en-ZA" sz="2400" smtClean="0">
                          <a:latin typeface="Arial" panose="020B0604020202020204" pitchFamily="34" charset="0"/>
                          <a:cs typeface="Arial" panose="020B0604020202020204" pitchFamily="34" charset="0"/>
                        </a:rPr>
                        <a:t>uThongathi</a:t>
                      </a:r>
                      <a:endParaRPr lang="en-ZA" sz="240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18</a:t>
                      </a:r>
                      <a:endParaRPr lang="en-ZA" sz="240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Average score</a:t>
                      </a:r>
                      <a:endParaRPr lang="en-ZA" sz="2400">
                        <a:latin typeface="Arial" panose="020B0604020202020204" pitchFamily="34" charset="0"/>
                        <a:cs typeface="Arial" panose="020B0604020202020204" pitchFamily="34" charset="0"/>
                      </a:endParaRPr>
                    </a:p>
                  </a:txBody>
                  <a:tcPr/>
                </a:tc>
              </a:tr>
              <a:tr h="370840">
                <a:tc>
                  <a:txBody>
                    <a:bodyPr/>
                    <a:lstStyle/>
                    <a:p>
                      <a:r>
                        <a:rPr lang="en-ZA" sz="2400" smtClean="0">
                          <a:latin typeface="Arial" panose="020B0604020202020204" pitchFamily="34" charset="0"/>
                          <a:cs typeface="Arial" panose="020B0604020202020204" pitchFamily="34" charset="0"/>
                        </a:rPr>
                        <a:t>Mbokodweni</a:t>
                      </a:r>
                      <a:endParaRPr lang="en-ZA" sz="240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20</a:t>
                      </a:r>
                      <a:endParaRPr lang="en-ZA" sz="240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Recreational use</a:t>
                      </a:r>
                      <a:endParaRPr lang="en-ZA" sz="2400">
                        <a:latin typeface="Arial" panose="020B0604020202020204" pitchFamily="34" charset="0"/>
                        <a:cs typeface="Arial" panose="020B0604020202020204" pitchFamily="34" charset="0"/>
                      </a:endParaRPr>
                    </a:p>
                  </a:txBody>
                  <a:tcPr/>
                </a:tc>
              </a:tr>
              <a:tr h="370840">
                <a:tc>
                  <a:txBody>
                    <a:bodyPr/>
                    <a:lstStyle/>
                    <a:p>
                      <a:r>
                        <a:rPr lang="en-ZA" sz="2400" smtClean="0">
                          <a:latin typeface="Arial" panose="020B0604020202020204" pitchFamily="34" charset="0"/>
                          <a:cs typeface="Arial" panose="020B0604020202020204" pitchFamily="34" charset="0"/>
                        </a:rPr>
                        <a:t>uMdloti</a:t>
                      </a:r>
                      <a:endParaRPr lang="en-ZA" sz="240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22</a:t>
                      </a:r>
                      <a:endParaRPr lang="en-ZA" sz="2400">
                        <a:latin typeface="Arial" panose="020B0604020202020204" pitchFamily="34" charset="0"/>
                        <a:cs typeface="Arial" panose="020B0604020202020204" pitchFamily="34" charset="0"/>
                      </a:endParaRPr>
                    </a:p>
                  </a:txBody>
                  <a:tcPr/>
                </a:tc>
                <a:tc>
                  <a:txBody>
                    <a:bodyPr/>
                    <a:lstStyle/>
                    <a:p>
                      <a:r>
                        <a:rPr lang="en-ZA" sz="2400" smtClean="0">
                          <a:latin typeface="Arial" panose="020B0604020202020204" pitchFamily="34" charset="0"/>
                          <a:cs typeface="Arial" panose="020B0604020202020204" pitchFamily="34" charset="0"/>
                        </a:rPr>
                        <a:t>Aesthetic</a:t>
                      </a:r>
                      <a:endParaRPr lang="en-ZA" sz="2400">
                        <a:latin typeface="Arial" panose="020B0604020202020204" pitchFamily="34" charset="0"/>
                        <a:cs typeface="Arial" panose="020B0604020202020204" pitchFamily="34" charset="0"/>
                      </a:endParaRPr>
                    </a:p>
                  </a:txBody>
                  <a:tcPr/>
                </a:tc>
              </a:tr>
              <a:tr h="370840">
                <a:tc>
                  <a:txBody>
                    <a:bodyPr/>
                    <a:lstStyle/>
                    <a:p>
                      <a:r>
                        <a:rPr lang="en-ZA" sz="2400" smtClean="0">
                          <a:latin typeface="Arial" panose="020B0604020202020204" pitchFamily="34" charset="0"/>
                          <a:cs typeface="Arial" panose="020B0604020202020204" pitchFamily="34" charset="0"/>
                        </a:rPr>
                        <a:t>uMkhomazi</a:t>
                      </a:r>
                      <a:endParaRPr lang="en-ZA" sz="2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r>
                        <a:rPr lang="en-ZA" sz="2400" smtClean="0">
                          <a:latin typeface="Arial" panose="020B0604020202020204" pitchFamily="34" charset="0"/>
                          <a:cs typeface="Arial" panose="020B0604020202020204" pitchFamily="34" charset="0"/>
                        </a:rPr>
                        <a:t>23</a:t>
                      </a:r>
                      <a:endParaRPr lang="en-ZA" sz="2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r>
                        <a:rPr lang="en-ZA" sz="2400" smtClean="0">
                          <a:latin typeface="Arial" panose="020B0604020202020204" pitchFamily="34" charset="0"/>
                          <a:cs typeface="Arial" panose="020B0604020202020204" pitchFamily="34" charset="0"/>
                        </a:rPr>
                        <a:t>Aesthetic, </a:t>
                      </a:r>
                      <a:r>
                        <a:rPr lang="en-ZA" sz="2400" smtClean="0">
                          <a:solidFill>
                            <a:srgbClr val="FF0000"/>
                          </a:solidFill>
                          <a:latin typeface="Arial" panose="020B0604020202020204" pitchFamily="34" charset="0"/>
                          <a:cs typeface="Arial" panose="020B0604020202020204" pitchFamily="34" charset="0"/>
                        </a:rPr>
                        <a:t>recreational use, ritual,</a:t>
                      </a:r>
                      <a:r>
                        <a:rPr lang="en-ZA" sz="2400" baseline="0" smtClean="0">
                          <a:solidFill>
                            <a:srgbClr val="FF0000"/>
                          </a:solidFill>
                          <a:latin typeface="Arial" panose="020B0604020202020204" pitchFamily="34" charset="0"/>
                          <a:cs typeface="Arial" panose="020B0604020202020204" pitchFamily="34" charset="0"/>
                        </a:rPr>
                        <a:t> historic</a:t>
                      </a:r>
                      <a:endParaRPr lang="en-ZA" sz="2400">
                        <a:solidFill>
                          <a:srgbClr val="FF0000"/>
                        </a:solidFill>
                        <a:latin typeface="Arial" panose="020B0604020202020204" pitchFamily="34" charset="0"/>
                        <a:cs typeface="Arial" panose="020B0604020202020204" pitchFamily="34" charset="0"/>
                      </a:endParaRPr>
                    </a:p>
                  </a:txBody>
                  <a:tcPr>
                    <a:solidFill>
                      <a:schemeClr val="accent5">
                        <a:lumMod val="60000"/>
                        <a:lumOff val="40000"/>
                      </a:schemeClr>
                    </a:solidFill>
                  </a:tcPr>
                </a:tc>
              </a:tr>
            </a:tbl>
          </a:graphicData>
        </a:graphic>
      </p:graphicFrame>
      <p:sp>
        <p:nvSpPr>
          <p:cNvPr id="8" name="Title 2"/>
          <p:cNvSpPr txBox="1">
            <a:spLocks/>
          </p:cNvSpPr>
          <p:nvPr/>
        </p:nvSpPr>
        <p:spPr>
          <a:xfrm>
            <a:off x="609600" y="427038"/>
            <a:ext cx="8229600" cy="415498"/>
          </a:xfrm>
          <a:prstGeom prst="rect">
            <a:avLst/>
          </a:prstGeom>
          <a:noFill/>
        </p:spPr>
        <p:txBody>
          <a:bodyPr wrap="square" rtlCol="0">
            <a:spAutoFit/>
          </a:bodyPr>
          <a:lstStyle>
            <a:lvl1pPr algn="ctr" defTabSz="342892"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defTabSz="342892"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892" algn="ctr" defTabSz="342892" rtl="0" fontAlgn="base">
              <a:spcBef>
                <a:spcPct val="0"/>
              </a:spcBef>
              <a:spcAft>
                <a:spcPct val="0"/>
              </a:spcAft>
              <a:defRPr sz="3300">
                <a:solidFill>
                  <a:schemeClr val="tx1"/>
                </a:solidFill>
                <a:latin typeface="Calibri" pitchFamily="34" charset="0"/>
              </a:defRPr>
            </a:lvl6pPr>
            <a:lvl7pPr marL="685783" algn="ctr" defTabSz="342892" rtl="0" fontAlgn="base">
              <a:spcBef>
                <a:spcPct val="0"/>
              </a:spcBef>
              <a:spcAft>
                <a:spcPct val="0"/>
              </a:spcAft>
              <a:defRPr sz="3300">
                <a:solidFill>
                  <a:schemeClr val="tx1"/>
                </a:solidFill>
                <a:latin typeface="Calibri" pitchFamily="34" charset="0"/>
              </a:defRPr>
            </a:lvl7pPr>
            <a:lvl8pPr marL="1028675" algn="ctr" defTabSz="342892" rtl="0" fontAlgn="base">
              <a:spcBef>
                <a:spcPct val="0"/>
              </a:spcBef>
              <a:spcAft>
                <a:spcPct val="0"/>
              </a:spcAft>
              <a:defRPr sz="3300">
                <a:solidFill>
                  <a:schemeClr val="tx1"/>
                </a:solidFill>
                <a:latin typeface="Calibri" pitchFamily="34" charset="0"/>
              </a:defRPr>
            </a:lvl8pPr>
            <a:lvl9pPr marL="1371566" algn="ctr" defTabSz="342892" rtl="0" fontAlgn="base">
              <a:spcBef>
                <a:spcPct val="0"/>
              </a:spcBef>
              <a:spcAft>
                <a:spcPct val="0"/>
              </a:spcAft>
              <a:defRPr sz="3300">
                <a:solidFill>
                  <a:schemeClr val="tx1"/>
                </a:solidFill>
                <a:latin typeface="Calibri" pitchFamily="34" charset="0"/>
              </a:defRPr>
            </a:lvl9pPr>
          </a:lstStyle>
          <a:p>
            <a:pPr defTabSz="914400" eaLnBrk="1" hangingPunct="1"/>
            <a:r>
              <a:rPr lang="en-ZA" sz="2100" b="1" smtClean="0">
                <a:latin typeface="Aharoni" panose="02010803020104030203" pitchFamily="2" charset="-79"/>
                <a:ea typeface="+mn-ea"/>
                <a:cs typeface="Aharoni" panose="02010803020104030203" pitchFamily="2" charset="-79"/>
              </a:rPr>
              <a:t>CC ESTUARY WEIGHTS</a:t>
            </a:r>
            <a:endParaRPr lang="en-ZA" sz="2100" b="1" dirty="0">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2568785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1041</TotalTime>
  <Words>971</Words>
  <Application>Microsoft Office PowerPoint</Application>
  <PresentationFormat>On-screen Show (4:3)</PresentationFormat>
  <Paragraphs>162</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ＭＳ Ｐゴシック</vt:lpstr>
      <vt:lpstr>Aharoni</vt:lpstr>
      <vt:lpstr>Arial</vt:lpstr>
      <vt:lpstr>Calibri</vt:lpstr>
      <vt:lpstr>Gill Sans</vt:lpstr>
      <vt:lpstr>Gill Sans Light</vt:lpstr>
      <vt:lpstr>Gill Sans MT</vt:lpstr>
      <vt:lpstr>Gill Snas</vt:lpstr>
      <vt:lpstr>Wingdings</vt:lpstr>
      <vt:lpstr>1_Office Theme</vt:lpstr>
      <vt:lpstr>PowerPoint Presentation</vt:lpstr>
      <vt:lpstr>Ecosystem Services Approach </vt:lpstr>
      <vt:lpstr>Offshore impacts</vt:lpstr>
      <vt:lpstr>PowerPoint Presentation</vt:lpstr>
      <vt:lpstr>PowerPoint Presentation</vt:lpstr>
      <vt:lpstr>NC ESTUARY WEIGHTS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114</cp:revision>
  <dcterms:created xsi:type="dcterms:W3CDTF">2015-08-03T13:03:48Z</dcterms:created>
  <dcterms:modified xsi:type="dcterms:W3CDTF">2015-09-16T04:03:40Z</dcterms:modified>
</cp:coreProperties>
</file>